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2"/>
  </p:notesMasterIdLst>
  <p:sldIdLst>
    <p:sldId id="256" r:id="rId2"/>
    <p:sldId id="258" r:id="rId3"/>
    <p:sldId id="259" r:id="rId4"/>
    <p:sldId id="260" r:id="rId5"/>
    <p:sldId id="261" r:id="rId6"/>
    <p:sldId id="263" r:id="rId7"/>
    <p:sldId id="272" r:id="rId8"/>
    <p:sldId id="273" r:id="rId9"/>
    <p:sldId id="275" r:id="rId10"/>
    <p:sldId id="276" r:id="rId11"/>
    <p:sldId id="277" r:id="rId12"/>
    <p:sldId id="278" r:id="rId13"/>
    <p:sldId id="279" r:id="rId14"/>
    <p:sldId id="280" r:id="rId15"/>
    <p:sldId id="281" r:id="rId16"/>
    <p:sldId id="282" r:id="rId17"/>
    <p:sldId id="283" r:id="rId18"/>
    <p:sldId id="285" r:id="rId19"/>
    <p:sldId id="287" r:id="rId20"/>
    <p:sldId id="289" r:id="rId21"/>
    <p:sldId id="292" r:id="rId22"/>
    <p:sldId id="293" r:id="rId23"/>
    <p:sldId id="294" r:id="rId24"/>
    <p:sldId id="295" r:id="rId25"/>
    <p:sldId id="296" r:id="rId26"/>
    <p:sldId id="298" r:id="rId27"/>
    <p:sldId id="299" r:id="rId28"/>
    <p:sldId id="300" r:id="rId29"/>
    <p:sldId id="302" r:id="rId30"/>
    <p:sldId id="303" r:id="rId31"/>
    <p:sldId id="314" r:id="rId32"/>
    <p:sldId id="315" r:id="rId33"/>
    <p:sldId id="266" r:id="rId34"/>
    <p:sldId id="317" r:id="rId35"/>
    <p:sldId id="270" r:id="rId36"/>
    <p:sldId id="309" r:id="rId37"/>
    <p:sldId id="310" r:id="rId38"/>
    <p:sldId id="311" r:id="rId39"/>
    <p:sldId id="312" r:id="rId40"/>
    <p:sldId id="313" r:id="rId41"/>
  </p:sldIdLst>
  <p:sldSz cx="18288000" cy="10287000"/>
  <p:notesSz cx="6858000" cy="9144000"/>
  <p:embeddedFontLst>
    <p:embeddedFont>
      <p:font typeface="Aptos Bold" panose="020B0004020202020204" pitchFamily="34" charset="0"/>
      <p:regular r:id="rId43"/>
      <p:bold r:id="rId44"/>
    </p:embeddedFont>
    <p:embeddedFont>
      <p:font typeface="Arimo" panose="020B0604020202020204" pitchFamily="34" charset="0"/>
      <p:regular r:id="rId45"/>
    </p:embeddedFont>
    <p:embeddedFont>
      <p:font typeface="Montserrat" pitchFamily="2" charset="77"/>
      <p:regular r:id="rId46"/>
      <p:bold r:id="rId47"/>
      <p:italic r:id="rId48"/>
      <p:boldItalic r:id="rId49"/>
    </p:embeddedFont>
    <p:embeddedFont>
      <p:font typeface="Montserrat Bold" pitchFamily="2" charset="77"/>
      <p:bold r:id="rId50"/>
      <p:italic r:id="rId51"/>
      <p:boldItalic r:id="rId52"/>
    </p:embeddedFont>
    <p:embeddedFont>
      <p:font typeface="Noto Sans" panose="020B0502040504020204" pitchFamily="34" charset="0"/>
      <p:regular r:id="rId53"/>
      <p:bold r:id="rId54"/>
      <p:italic r:id="rId55"/>
      <p:boldItalic r:id="rId56"/>
    </p:embeddedFont>
    <p:embeddedFont>
      <p:font typeface="Noto Sans Bold" panose="020B0502040504020204" pitchFamily="34" charset="0"/>
      <p:bold r:id="rId57"/>
      <p:italic r:id="rId58"/>
      <p:boldItalic r:id="rId59"/>
    </p:embeddedFont>
    <p:embeddedFont>
      <p:font typeface="Noto Sans Italics" panose="020B0502040504020204" pitchFamily="34" charset="0"/>
      <p:bold r:id="rId60"/>
      <p:italic r:id="rId61"/>
      <p:boldItalic r:id="rId62"/>
    </p:embeddedFont>
    <p:embeddedFont>
      <p:font typeface="Noto Sans Med" panose="020B0502040504020204" pitchFamily="34" charset="0"/>
      <p:regular r:id="rId63"/>
      <p:italic r:id="rId64"/>
    </p:embeddedFont>
    <p:embeddedFont>
      <p:font typeface="Oswald" pitchFamily="2" charset="77"/>
      <p:regular r:id="rId65"/>
      <p:bold r:id="rId66"/>
    </p:embeddedFont>
    <p:embeddedFont>
      <p:font typeface="Oswald Bold" pitchFamily="2" charset="77"/>
      <p:regular r:id="rId67"/>
      <p:bold r:id="rId6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9430"/>
    <a:srgbClr val="1939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23" autoAdjust="0"/>
    <p:restoredTop sz="94521" autoAdjust="0"/>
  </p:normalViewPr>
  <p:slideViewPr>
    <p:cSldViewPr>
      <p:cViewPr varScale="1">
        <p:scale>
          <a:sx n="77" d="100"/>
          <a:sy n="77" d="100"/>
        </p:scale>
        <p:origin x="1168"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notesMaster" Target="notesMasters/notesMaster1.xml"/><Relationship Id="rId47" Type="http://schemas.openxmlformats.org/officeDocument/2006/relationships/font" Target="fonts/font5.fntdata"/><Relationship Id="rId63" Type="http://schemas.openxmlformats.org/officeDocument/2006/relationships/font" Target="fonts/font21.fntdata"/><Relationship Id="rId68" Type="http://schemas.openxmlformats.org/officeDocument/2006/relationships/font" Target="fonts/font26.fntdata"/><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openxmlformats.org/officeDocument/2006/relationships/font" Target="fonts/font24.fntdata"/><Relationship Id="rId5" Type="http://schemas.openxmlformats.org/officeDocument/2006/relationships/slide" Target="slides/slide4.xml"/><Relationship Id="rId61" Type="http://schemas.openxmlformats.org/officeDocument/2006/relationships/font" Target="fonts/font19.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font" Target="fonts/font22.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9.fntdata"/><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font" Target="fonts/font17.fntdata"/><Relationship Id="rId67" Type="http://schemas.openxmlformats.org/officeDocument/2006/relationships/font" Target="fonts/font2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62" Type="http://schemas.openxmlformats.org/officeDocument/2006/relationships/font" Target="fonts/font20.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font" Target="fonts/font23.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8.fntdata"/><Relationship Id="rId55"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10.08.2026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7.png"/><Relationship Id="rId2" Type="http://schemas.openxmlformats.org/officeDocument/2006/relationships/image" Target="../media/image14.svg"/><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18.xml.rels><?xml version="1.0" encoding="UTF-8" standalone="yes" ?><Relationships xmlns="http://schemas.openxmlformats.org/package/2006/relationships"><Relationship Id="rId3" Target="../media/image10.png" Type="http://schemas.openxmlformats.org/officeDocument/2006/relationships/image"/><Relationship Id="rId2" Target="../media/image26.jpeg" Type="http://schemas.openxmlformats.org/officeDocument/2006/relationships/image"/><Relationship Id="rId1" Target="../slideLayouts/slideLayout7.xml" Type="http://schemas.openxmlformats.org/officeDocument/2006/relationships/slideLayout"/><Relationship Id="rId4" Target="../media/image8.jpeg" Type="http://schemas.openxmlformats.org/officeDocument/2006/relationships/image"/></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8.jpe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arget="../media/image10.png" Type="http://schemas.openxmlformats.org/officeDocument/2006/relationships/image"/><Relationship Id="rId2" Target="../media/image30.jpeg" Type="http://schemas.openxmlformats.org/officeDocument/2006/relationships/image"/><Relationship Id="rId1" Target="../slideLayouts/slideLayout7.xml" Type="http://schemas.openxmlformats.org/officeDocument/2006/relationships/slideLayout"/></Relationships>
</file>

<file path=ppt/slides/_rels/slide24.xml.rels><?xml version="1.0" encoding="UTF-8" standalone="yes" ?><Relationships xmlns="http://schemas.openxmlformats.org/package/2006/relationships"><Relationship Id="rId3" Target="../media/image8.jpeg" Type="http://schemas.openxmlformats.org/officeDocument/2006/relationships/image"/><Relationship Id="rId2" Target="../notesSlides/notesSlide4.xml" Type="http://schemas.openxmlformats.org/officeDocument/2006/relationships/notesSlide"/><Relationship Id="rId1" Target="../slideLayouts/slideLayout7.xml" Type="http://schemas.openxmlformats.org/officeDocument/2006/relationships/slideLayout"/><Relationship Id="rId5" Target="../media/image7.png" Type="http://schemas.openxmlformats.org/officeDocument/2006/relationships/image"/><Relationship Id="rId4" Target="../media/image31.jpeg" Type="http://schemas.openxmlformats.org/officeDocument/2006/relationships/image"/></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8.jpe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arget="../media/image10.png" Type="http://schemas.openxmlformats.org/officeDocument/2006/relationships/image"/><Relationship Id="rId2" Target="../media/image9.jpeg" Type="http://schemas.openxmlformats.org/officeDocument/2006/relationships/image"/><Relationship Id="rId1" Target="../slideLayouts/slideLayout7.xml" Type="http://schemas.openxmlformats.org/officeDocument/2006/relationships/slideLayout"/></Relationships>
</file>

<file path=ppt/slides/_rels/slide40.xml.rels><?xml version="1.0" encoding="UTF-8" standalone="yes" ?><Relationships xmlns="http://schemas.openxmlformats.org/package/2006/relationships"><Relationship Id="rId3" Target="../media/image45.png" Type="http://schemas.openxmlformats.org/officeDocument/2006/relationships/image"/><Relationship Id="rId2" Target="../media/image44.jpeg" Type="http://schemas.openxmlformats.org/officeDocument/2006/relationships/image"/><Relationship Id="rId1" Target="../slideLayouts/slideLayout7.xml" Type="http://schemas.openxmlformats.org/officeDocument/2006/relationships/slideLayout"/><Relationship Id="rId4" Target="../media/image10.png" Type="http://schemas.openxmlformats.org/officeDocument/2006/relationships/image"/></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arget="../media/image10.png" Type="http://schemas.openxmlformats.org/officeDocument/2006/relationships/image"/><Relationship Id="rId2" Target="../media/image12.jpeg" Type="http://schemas.openxmlformats.org/officeDocument/2006/relationships/image"/><Relationship Id="rId1" Target="../slideLayouts/slideLayout7.xml" Type="http://schemas.openxmlformats.org/officeDocument/2006/relationships/slideLayout"/></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9" y="1924"/>
            <a:ext cx="18287971" cy="10285076"/>
            <a:chOff x="0" y="0"/>
            <a:chExt cx="24383962" cy="13713435"/>
          </a:xfrm>
        </p:grpSpPr>
        <p:sp>
          <p:nvSpPr>
            <p:cNvPr id="3" name="Freeform 3"/>
            <p:cNvSpPr/>
            <p:nvPr/>
          </p:nvSpPr>
          <p:spPr>
            <a:xfrm>
              <a:off x="0" y="0"/>
              <a:ext cx="24384000" cy="13713461"/>
            </a:xfrm>
            <a:custGeom>
              <a:avLst/>
              <a:gdLst/>
              <a:ahLst/>
              <a:cxnLst/>
              <a:rect l="l" t="t" r="r" b="b"/>
              <a:pathLst>
                <a:path w="24384000" h="13713461">
                  <a:moveTo>
                    <a:pt x="0" y="0"/>
                  </a:moveTo>
                  <a:lnTo>
                    <a:pt x="24384000" y="0"/>
                  </a:lnTo>
                  <a:lnTo>
                    <a:pt x="24384000" y="13713461"/>
                  </a:lnTo>
                  <a:lnTo>
                    <a:pt x="0" y="13713461"/>
                  </a:lnTo>
                  <a:lnTo>
                    <a:pt x="0" y="0"/>
                  </a:lnTo>
                  <a:close/>
                </a:path>
              </a:pathLst>
            </a:custGeom>
            <a:blipFill>
              <a:blip r:embed="rId2"/>
              <a:stretch>
                <a:fillRect t="-18"/>
              </a:stretch>
            </a:blip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58344" y="3601174"/>
            <a:ext cx="6146921" cy="4122553"/>
            <a:chOff x="0" y="0"/>
            <a:chExt cx="8195894" cy="5496738"/>
          </a:xfrm>
        </p:grpSpPr>
        <p:sp>
          <p:nvSpPr>
            <p:cNvPr id="3" name="Freeform 3"/>
            <p:cNvSpPr/>
            <p:nvPr/>
          </p:nvSpPr>
          <p:spPr>
            <a:xfrm>
              <a:off x="0" y="0"/>
              <a:ext cx="8195945" cy="5496687"/>
            </a:xfrm>
            <a:custGeom>
              <a:avLst/>
              <a:gdLst/>
              <a:ahLst/>
              <a:cxnLst/>
              <a:rect l="l" t="t" r="r" b="b"/>
              <a:pathLst>
                <a:path w="8195945" h="5496687">
                  <a:moveTo>
                    <a:pt x="7907147" y="0"/>
                  </a:moveTo>
                  <a:lnTo>
                    <a:pt x="287147" y="0"/>
                  </a:lnTo>
                  <a:cubicBezTo>
                    <a:pt x="129032" y="0"/>
                    <a:pt x="0" y="129032"/>
                    <a:pt x="0" y="287147"/>
                  </a:cubicBezTo>
                  <a:lnTo>
                    <a:pt x="0" y="5496687"/>
                  </a:lnTo>
                  <a:lnTo>
                    <a:pt x="8195945" y="5496687"/>
                  </a:lnTo>
                  <a:lnTo>
                    <a:pt x="8195945" y="287147"/>
                  </a:lnTo>
                  <a:cubicBezTo>
                    <a:pt x="8194294" y="129032"/>
                    <a:pt x="8065262" y="0"/>
                    <a:pt x="7907147" y="0"/>
                  </a:cubicBezTo>
                  <a:close/>
                  <a:moveTo>
                    <a:pt x="7942580" y="5136896"/>
                  </a:moveTo>
                  <a:lnTo>
                    <a:pt x="250063" y="5136896"/>
                  </a:lnTo>
                  <a:lnTo>
                    <a:pt x="250063" y="324231"/>
                  </a:lnTo>
                  <a:lnTo>
                    <a:pt x="7942580" y="324231"/>
                  </a:lnTo>
                  <a:lnTo>
                    <a:pt x="7942580" y="5136896"/>
                  </a:lnTo>
                  <a:close/>
                </a:path>
              </a:pathLst>
            </a:custGeom>
            <a:solidFill>
              <a:srgbClr val="000000"/>
            </a:solidFill>
          </p:spPr>
          <p:txBody>
            <a:bodyPr/>
            <a:lstStyle/>
            <a:p>
              <a:endParaRPr lang="en-US"/>
            </a:p>
          </p:txBody>
        </p:sp>
      </p:grpSp>
      <p:sp>
        <p:nvSpPr>
          <p:cNvPr id="4" name="Freeform 4"/>
          <p:cNvSpPr/>
          <p:nvPr/>
        </p:nvSpPr>
        <p:spPr>
          <a:xfrm>
            <a:off x="1028700" y="3580600"/>
            <a:ext cx="7605008" cy="4328255"/>
          </a:xfrm>
          <a:custGeom>
            <a:avLst/>
            <a:gdLst/>
            <a:ahLst/>
            <a:cxnLst/>
            <a:rect l="l" t="t" r="r" b="b"/>
            <a:pathLst>
              <a:path w="7605008" h="4328255">
                <a:moveTo>
                  <a:pt x="0" y="0"/>
                </a:moveTo>
                <a:lnTo>
                  <a:pt x="7605008" y="0"/>
                </a:lnTo>
                <a:lnTo>
                  <a:pt x="7605008" y="4328255"/>
                </a:lnTo>
                <a:lnTo>
                  <a:pt x="0" y="43282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5" name="Group 5"/>
          <p:cNvGrpSpPr/>
          <p:nvPr/>
        </p:nvGrpSpPr>
        <p:grpSpPr>
          <a:xfrm>
            <a:off x="4326017" y="7724937"/>
            <a:ext cx="1009164" cy="91964"/>
            <a:chOff x="0" y="0"/>
            <a:chExt cx="1345552" cy="122618"/>
          </a:xfrm>
        </p:grpSpPr>
        <p:sp>
          <p:nvSpPr>
            <p:cNvPr id="6" name="Freeform 6"/>
            <p:cNvSpPr/>
            <p:nvPr/>
          </p:nvSpPr>
          <p:spPr>
            <a:xfrm>
              <a:off x="0" y="0"/>
              <a:ext cx="1345565" cy="122555"/>
            </a:xfrm>
            <a:custGeom>
              <a:avLst/>
              <a:gdLst/>
              <a:ahLst/>
              <a:cxnLst/>
              <a:rect l="l" t="t" r="r" b="b"/>
              <a:pathLst>
                <a:path w="1345565" h="122555">
                  <a:moveTo>
                    <a:pt x="122555" y="122555"/>
                  </a:moveTo>
                  <a:lnTo>
                    <a:pt x="1224534" y="122555"/>
                  </a:lnTo>
                  <a:cubicBezTo>
                    <a:pt x="1292352" y="122555"/>
                    <a:pt x="1345565" y="67691"/>
                    <a:pt x="1345565" y="1524"/>
                  </a:cubicBezTo>
                  <a:lnTo>
                    <a:pt x="1345565" y="0"/>
                  </a:lnTo>
                  <a:lnTo>
                    <a:pt x="0" y="0"/>
                  </a:lnTo>
                  <a:lnTo>
                    <a:pt x="0" y="1651"/>
                  </a:lnTo>
                  <a:cubicBezTo>
                    <a:pt x="0" y="67818"/>
                    <a:pt x="54864" y="122555"/>
                    <a:pt x="122555" y="122555"/>
                  </a:cubicBezTo>
                  <a:close/>
                </a:path>
              </a:pathLst>
            </a:custGeom>
            <a:solidFill>
              <a:srgbClr val="727171"/>
            </a:solidFill>
          </p:spPr>
          <p:txBody>
            <a:bodyPr/>
            <a:lstStyle/>
            <a:p>
              <a:endParaRPr lang="en-US"/>
            </a:p>
          </p:txBody>
        </p:sp>
      </p:grpSp>
      <p:grpSp>
        <p:nvGrpSpPr>
          <p:cNvPr id="7" name="Group 7"/>
          <p:cNvGrpSpPr/>
          <p:nvPr/>
        </p:nvGrpSpPr>
        <p:grpSpPr>
          <a:xfrm>
            <a:off x="1184796" y="7908865"/>
            <a:ext cx="7292816" cy="33880"/>
            <a:chOff x="0" y="0"/>
            <a:chExt cx="9723755" cy="45174"/>
          </a:xfrm>
        </p:grpSpPr>
        <p:sp>
          <p:nvSpPr>
            <p:cNvPr id="8" name="Freeform 8"/>
            <p:cNvSpPr/>
            <p:nvPr/>
          </p:nvSpPr>
          <p:spPr>
            <a:xfrm>
              <a:off x="0" y="0"/>
              <a:ext cx="9723755" cy="45212"/>
            </a:xfrm>
            <a:custGeom>
              <a:avLst/>
              <a:gdLst/>
              <a:ahLst/>
              <a:cxnLst/>
              <a:rect l="l" t="t" r="r" b="b"/>
              <a:pathLst>
                <a:path w="9723755" h="45212">
                  <a:moveTo>
                    <a:pt x="0" y="0"/>
                  </a:moveTo>
                  <a:cubicBezTo>
                    <a:pt x="0" y="25781"/>
                    <a:pt x="20955" y="45212"/>
                    <a:pt x="45212" y="45212"/>
                  </a:cubicBezTo>
                  <a:lnTo>
                    <a:pt x="9678543" y="45212"/>
                  </a:lnTo>
                  <a:cubicBezTo>
                    <a:pt x="9704325" y="45212"/>
                    <a:pt x="9723755" y="24257"/>
                    <a:pt x="9723755" y="0"/>
                  </a:cubicBezTo>
                  <a:lnTo>
                    <a:pt x="0" y="0"/>
                  </a:lnTo>
                  <a:close/>
                </a:path>
              </a:pathLst>
            </a:custGeom>
            <a:solidFill>
              <a:srgbClr val="727171"/>
            </a:solidFill>
          </p:spPr>
          <p:txBody>
            <a:bodyPr/>
            <a:lstStyle/>
            <a:p>
              <a:endParaRPr lang="en-US"/>
            </a:p>
          </p:txBody>
        </p:sp>
      </p:grpSp>
      <p:grpSp>
        <p:nvGrpSpPr>
          <p:cNvPr id="9" name="Group 9"/>
          <p:cNvGrpSpPr/>
          <p:nvPr/>
        </p:nvGrpSpPr>
        <p:grpSpPr>
          <a:xfrm>
            <a:off x="1945900" y="3844385"/>
            <a:ext cx="5769397" cy="3610708"/>
            <a:chOff x="0" y="0"/>
            <a:chExt cx="7692530" cy="4814278"/>
          </a:xfrm>
        </p:grpSpPr>
        <p:sp>
          <p:nvSpPr>
            <p:cNvPr id="10" name="Freeform 10"/>
            <p:cNvSpPr/>
            <p:nvPr/>
          </p:nvSpPr>
          <p:spPr>
            <a:xfrm>
              <a:off x="0" y="0"/>
              <a:ext cx="7692517" cy="4814316"/>
            </a:xfrm>
            <a:custGeom>
              <a:avLst/>
              <a:gdLst/>
              <a:ahLst/>
              <a:cxnLst/>
              <a:rect l="l" t="t" r="r" b="b"/>
              <a:pathLst>
                <a:path w="7692517" h="4814316">
                  <a:moveTo>
                    <a:pt x="0" y="0"/>
                  </a:moveTo>
                  <a:lnTo>
                    <a:pt x="7692517" y="0"/>
                  </a:lnTo>
                  <a:lnTo>
                    <a:pt x="7692517" y="4814316"/>
                  </a:lnTo>
                  <a:lnTo>
                    <a:pt x="0" y="4814316"/>
                  </a:lnTo>
                  <a:close/>
                </a:path>
              </a:pathLst>
            </a:custGeom>
            <a:blipFill>
              <a:blip r:embed="rId3"/>
              <a:stretch>
                <a:fillRect t="-3261" b="-3261"/>
              </a:stretch>
            </a:blipFill>
          </p:spPr>
          <p:txBody>
            <a:bodyPr/>
            <a:lstStyle/>
            <a:p>
              <a:endParaRPr lang="en-US"/>
            </a:p>
          </p:txBody>
        </p:sp>
      </p:grpSp>
      <p:sp>
        <p:nvSpPr>
          <p:cNvPr id="11" name="Freeform 11"/>
          <p:cNvSpPr/>
          <p:nvPr/>
        </p:nvSpPr>
        <p:spPr>
          <a:xfrm>
            <a:off x="1657045" y="3095015"/>
            <a:ext cx="7127758" cy="4847720"/>
          </a:xfrm>
          <a:custGeom>
            <a:avLst/>
            <a:gdLst/>
            <a:ahLst/>
            <a:cxnLst/>
            <a:rect l="l" t="t" r="r" b="b"/>
            <a:pathLst>
              <a:path w="7127758" h="4847720">
                <a:moveTo>
                  <a:pt x="0" y="0"/>
                </a:moveTo>
                <a:lnTo>
                  <a:pt x="7127758" y="0"/>
                </a:lnTo>
                <a:lnTo>
                  <a:pt x="7127758" y="4847721"/>
                </a:lnTo>
                <a:lnTo>
                  <a:pt x="0" y="48477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2" name="Group 12"/>
          <p:cNvGrpSpPr/>
          <p:nvPr/>
        </p:nvGrpSpPr>
        <p:grpSpPr>
          <a:xfrm>
            <a:off x="2062429" y="3979716"/>
            <a:ext cx="1254833" cy="1673114"/>
            <a:chOff x="0" y="0"/>
            <a:chExt cx="1673111" cy="2230818"/>
          </a:xfrm>
        </p:grpSpPr>
        <p:sp>
          <p:nvSpPr>
            <p:cNvPr id="13" name="Freeform 13"/>
            <p:cNvSpPr/>
            <p:nvPr/>
          </p:nvSpPr>
          <p:spPr>
            <a:xfrm>
              <a:off x="0" y="0"/>
              <a:ext cx="1673098" cy="2230755"/>
            </a:xfrm>
            <a:custGeom>
              <a:avLst/>
              <a:gdLst/>
              <a:ahLst/>
              <a:cxnLst/>
              <a:rect l="l" t="t" r="r" b="b"/>
              <a:pathLst>
                <a:path w="1673098" h="2230755">
                  <a:moveTo>
                    <a:pt x="0" y="0"/>
                  </a:moveTo>
                  <a:lnTo>
                    <a:pt x="1673098" y="0"/>
                  </a:lnTo>
                  <a:lnTo>
                    <a:pt x="1673098" y="2230755"/>
                  </a:lnTo>
                  <a:lnTo>
                    <a:pt x="0" y="2230755"/>
                  </a:lnTo>
                  <a:lnTo>
                    <a:pt x="0" y="0"/>
                  </a:lnTo>
                  <a:close/>
                </a:path>
              </a:pathLst>
            </a:custGeom>
            <a:blipFill>
              <a:blip r:embed="rId5"/>
              <a:stretch>
                <a:fillRect b="-2"/>
              </a:stretch>
            </a:blipFill>
          </p:spPr>
          <p:txBody>
            <a:bodyPr/>
            <a:lstStyle/>
            <a:p>
              <a:endParaRPr lang="en-US"/>
            </a:p>
          </p:txBody>
        </p:sp>
      </p:grpSp>
      <p:grpSp>
        <p:nvGrpSpPr>
          <p:cNvPr id="14" name="Group 14"/>
          <p:cNvGrpSpPr/>
          <p:nvPr/>
        </p:nvGrpSpPr>
        <p:grpSpPr>
          <a:xfrm>
            <a:off x="3392272" y="3984727"/>
            <a:ext cx="1251080" cy="1668113"/>
            <a:chOff x="0" y="0"/>
            <a:chExt cx="1668107" cy="2224151"/>
          </a:xfrm>
        </p:grpSpPr>
        <p:sp>
          <p:nvSpPr>
            <p:cNvPr id="15" name="Freeform 15"/>
            <p:cNvSpPr/>
            <p:nvPr/>
          </p:nvSpPr>
          <p:spPr>
            <a:xfrm>
              <a:off x="0" y="0"/>
              <a:ext cx="1668145" cy="2224151"/>
            </a:xfrm>
            <a:custGeom>
              <a:avLst/>
              <a:gdLst/>
              <a:ahLst/>
              <a:cxnLst/>
              <a:rect l="l" t="t" r="r" b="b"/>
              <a:pathLst>
                <a:path w="1668145" h="2224151">
                  <a:moveTo>
                    <a:pt x="0" y="0"/>
                  </a:moveTo>
                  <a:lnTo>
                    <a:pt x="1668145" y="0"/>
                  </a:lnTo>
                  <a:lnTo>
                    <a:pt x="1668145" y="2224151"/>
                  </a:lnTo>
                  <a:lnTo>
                    <a:pt x="0" y="2224151"/>
                  </a:lnTo>
                  <a:lnTo>
                    <a:pt x="0" y="0"/>
                  </a:lnTo>
                  <a:close/>
                </a:path>
              </a:pathLst>
            </a:custGeom>
            <a:blipFill>
              <a:blip r:embed="rId6"/>
              <a:stretch>
                <a:fillRect r="2"/>
              </a:stretch>
            </a:blipFill>
          </p:spPr>
          <p:txBody>
            <a:bodyPr/>
            <a:lstStyle/>
            <a:p>
              <a:endParaRPr lang="en-US"/>
            </a:p>
          </p:txBody>
        </p:sp>
      </p:grpSp>
      <p:grpSp>
        <p:nvGrpSpPr>
          <p:cNvPr id="16" name="Group 16"/>
          <p:cNvGrpSpPr/>
          <p:nvPr/>
        </p:nvGrpSpPr>
        <p:grpSpPr>
          <a:xfrm>
            <a:off x="4718094" y="3984727"/>
            <a:ext cx="1254833" cy="1673114"/>
            <a:chOff x="0" y="0"/>
            <a:chExt cx="1673111" cy="2230818"/>
          </a:xfrm>
        </p:grpSpPr>
        <p:sp>
          <p:nvSpPr>
            <p:cNvPr id="17" name="Freeform 17"/>
            <p:cNvSpPr/>
            <p:nvPr/>
          </p:nvSpPr>
          <p:spPr>
            <a:xfrm>
              <a:off x="0" y="0"/>
              <a:ext cx="1673098" cy="2230882"/>
            </a:xfrm>
            <a:custGeom>
              <a:avLst/>
              <a:gdLst/>
              <a:ahLst/>
              <a:cxnLst/>
              <a:rect l="l" t="t" r="r" b="b"/>
              <a:pathLst>
                <a:path w="1673098" h="2230882">
                  <a:moveTo>
                    <a:pt x="0" y="0"/>
                  </a:moveTo>
                  <a:lnTo>
                    <a:pt x="1673098" y="0"/>
                  </a:lnTo>
                  <a:lnTo>
                    <a:pt x="1673098" y="2230882"/>
                  </a:lnTo>
                  <a:lnTo>
                    <a:pt x="0" y="2230882"/>
                  </a:lnTo>
                  <a:lnTo>
                    <a:pt x="0" y="0"/>
                  </a:lnTo>
                  <a:close/>
                </a:path>
              </a:pathLst>
            </a:custGeom>
            <a:blipFill>
              <a:blip r:embed="rId7"/>
              <a:stretch>
                <a:fillRect b="2"/>
              </a:stretch>
            </a:blipFill>
          </p:spPr>
          <p:txBody>
            <a:bodyPr/>
            <a:lstStyle/>
            <a:p>
              <a:endParaRPr lang="en-US"/>
            </a:p>
          </p:txBody>
        </p:sp>
      </p:grpSp>
      <p:sp>
        <p:nvSpPr>
          <p:cNvPr id="18" name="Freeform 18"/>
          <p:cNvSpPr/>
          <p:nvPr/>
        </p:nvSpPr>
        <p:spPr>
          <a:xfrm>
            <a:off x="7126234" y="4254198"/>
            <a:ext cx="1476146" cy="3014205"/>
          </a:xfrm>
          <a:custGeom>
            <a:avLst/>
            <a:gdLst/>
            <a:ahLst/>
            <a:cxnLst/>
            <a:rect l="l" t="t" r="r" b="b"/>
            <a:pathLst>
              <a:path w="1476146" h="3014205">
                <a:moveTo>
                  <a:pt x="0" y="0"/>
                </a:moveTo>
                <a:lnTo>
                  <a:pt x="1476146" y="0"/>
                </a:lnTo>
                <a:lnTo>
                  <a:pt x="1476146" y="3014206"/>
                </a:lnTo>
                <a:lnTo>
                  <a:pt x="0" y="301420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9" name="Group 19"/>
          <p:cNvGrpSpPr/>
          <p:nvPr/>
        </p:nvGrpSpPr>
        <p:grpSpPr>
          <a:xfrm>
            <a:off x="7203805" y="4331027"/>
            <a:ext cx="1321756" cy="2864272"/>
            <a:chOff x="0" y="0"/>
            <a:chExt cx="1762341" cy="3819030"/>
          </a:xfrm>
        </p:grpSpPr>
        <p:sp>
          <p:nvSpPr>
            <p:cNvPr id="20" name="Freeform 20"/>
            <p:cNvSpPr/>
            <p:nvPr/>
          </p:nvSpPr>
          <p:spPr>
            <a:xfrm>
              <a:off x="0" y="0"/>
              <a:ext cx="1762262" cy="3819017"/>
            </a:xfrm>
            <a:custGeom>
              <a:avLst/>
              <a:gdLst/>
              <a:ahLst/>
              <a:cxnLst/>
              <a:rect l="l" t="t" r="r" b="b"/>
              <a:pathLst>
                <a:path w="1762262" h="3819017">
                  <a:moveTo>
                    <a:pt x="1598168" y="0"/>
                  </a:moveTo>
                  <a:lnTo>
                    <a:pt x="1385443" y="0"/>
                  </a:lnTo>
                  <a:lnTo>
                    <a:pt x="1385443" y="44704"/>
                  </a:lnTo>
                  <a:cubicBezTo>
                    <a:pt x="1385443" y="95377"/>
                    <a:pt x="1343660" y="137160"/>
                    <a:pt x="1292987" y="137160"/>
                  </a:cubicBezTo>
                  <a:lnTo>
                    <a:pt x="471424" y="137160"/>
                  </a:lnTo>
                  <a:cubicBezTo>
                    <a:pt x="420751" y="137160"/>
                    <a:pt x="378968" y="95377"/>
                    <a:pt x="378968" y="44704"/>
                  </a:cubicBezTo>
                  <a:lnTo>
                    <a:pt x="378968" y="0"/>
                  </a:lnTo>
                  <a:lnTo>
                    <a:pt x="164084" y="0"/>
                  </a:lnTo>
                  <a:cubicBezTo>
                    <a:pt x="73533" y="0"/>
                    <a:pt x="0" y="73533"/>
                    <a:pt x="0" y="164084"/>
                  </a:cubicBezTo>
                  <a:lnTo>
                    <a:pt x="0" y="3654933"/>
                  </a:lnTo>
                  <a:cubicBezTo>
                    <a:pt x="0" y="3745484"/>
                    <a:pt x="73533" y="3819017"/>
                    <a:pt x="164084" y="3819017"/>
                  </a:cubicBezTo>
                  <a:lnTo>
                    <a:pt x="1598168" y="3819017"/>
                  </a:lnTo>
                  <a:cubicBezTo>
                    <a:pt x="1688719" y="3819017"/>
                    <a:pt x="1762252" y="3745484"/>
                    <a:pt x="1762252" y="3654933"/>
                  </a:cubicBezTo>
                  <a:lnTo>
                    <a:pt x="1762252" y="164084"/>
                  </a:lnTo>
                  <a:cubicBezTo>
                    <a:pt x="1763268" y="73533"/>
                    <a:pt x="1689735" y="0"/>
                    <a:pt x="1598168" y="0"/>
                  </a:cubicBezTo>
                  <a:close/>
                </a:path>
              </a:pathLst>
            </a:custGeom>
            <a:blipFill>
              <a:blip r:embed="rId9"/>
              <a:stretch>
                <a:fillRect l="-10948" r="-10952"/>
              </a:stretch>
            </a:blipFill>
          </p:spPr>
          <p:txBody>
            <a:bodyPr/>
            <a:lstStyle/>
            <a:p>
              <a:endParaRPr lang="en-US"/>
            </a:p>
          </p:txBody>
        </p:sp>
      </p:grpSp>
      <p:grpSp>
        <p:nvGrpSpPr>
          <p:cNvPr id="21" name="Group 21"/>
          <p:cNvGrpSpPr/>
          <p:nvPr/>
        </p:nvGrpSpPr>
        <p:grpSpPr>
          <a:xfrm>
            <a:off x="7753540" y="4355640"/>
            <a:ext cx="204378" cy="25365"/>
            <a:chOff x="0" y="0"/>
            <a:chExt cx="272504" cy="33820"/>
          </a:xfrm>
        </p:grpSpPr>
        <p:sp>
          <p:nvSpPr>
            <p:cNvPr id="22" name="Freeform 22"/>
            <p:cNvSpPr/>
            <p:nvPr/>
          </p:nvSpPr>
          <p:spPr>
            <a:xfrm>
              <a:off x="0" y="0"/>
              <a:ext cx="272542" cy="33782"/>
            </a:xfrm>
            <a:custGeom>
              <a:avLst/>
              <a:gdLst/>
              <a:ahLst/>
              <a:cxnLst/>
              <a:rect l="l" t="t" r="r" b="b"/>
              <a:pathLst>
                <a:path w="272542" h="33782">
                  <a:moveTo>
                    <a:pt x="255651" y="0"/>
                  </a:moveTo>
                  <a:lnTo>
                    <a:pt x="16891" y="0"/>
                  </a:lnTo>
                  <a:cubicBezTo>
                    <a:pt x="8001" y="0"/>
                    <a:pt x="0" y="6985"/>
                    <a:pt x="0" y="16891"/>
                  </a:cubicBezTo>
                  <a:cubicBezTo>
                    <a:pt x="0" y="26797"/>
                    <a:pt x="8001" y="33782"/>
                    <a:pt x="16891" y="33782"/>
                  </a:cubicBezTo>
                  <a:lnTo>
                    <a:pt x="255651" y="33782"/>
                  </a:lnTo>
                  <a:cubicBezTo>
                    <a:pt x="264541" y="33782"/>
                    <a:pt x="272542" y="26797"/>
                    <a:pt x="272542" y="16891"/>
                  </a:cubicBezTo>
                  <a:cubicBezTo>
                    <a:pt x="272542" y="6985"/>
                    <a:pt x="264541" y="0"/>
                    <a:pt x="255651" y="0"/>
                  </a:cubicBezTo>
                  <a:close/>
                </a:path>
              </a:pathLst>
            </a:custGeom>
            <a:solidFill>
              <a:srgbClr val="555555"/>
            </a:solidFill>
          </p:spPr>
          <p:txBody>
            <a:bodyPr/>
            <a:lstStyle/>
            <a:p>
              <a:endParaRPr lang="en-US"/>
            </a:p>
          </p:txBody>
        </p:sp>
      </p:grpSp>
      <p:grpSp>
        <p:nvGrpSpPr>
          <p:cNvPr id="23" name="Group 23"/>
          <p:cNvGrpSpPr/>
          <p:nvPr/>
        </p:nvGrpSpPr>
        <p:grpSpPr>
          <a:xfrm>
            <a:off x="8022727" y="4349677"/>
            <a:ext cx="37462" cy="37300"/>
            <a:chOff x="0" y="0"/>
            <a:chExt cx="49949" cy="49733"/>
          </a:xfrm>
        </p:grpSpPr>
        <p:sp>
          <p:nvSpPr>
            <p:cNvPr id="24" name="Freeform 24"/>
            <p:cNvSpPr/>
            <p:nvPr/>
          </p:nvSpPr>
          <p:spPr>
            <a:xfrm>
              <a:off x="-80" y="0"/>
              <a:ext cx="49895" cy="49784"/>
            </a:xfrm>
            <a:custGeom>
              <a:avLst/>
              <a:gdLst/>
              <a:ahLst/>
              <a:cxnLst/>
              <a:rect l="l" t="t" r="r" b="b"/>
              <a:pathLst>
                <a:path w="49895" h="49784">
                  <a:moveTo>
                    <a:pt x="25099" y="0"/>
                  </a:moveTo>
                  <a:cubicBezTo>
                    <a:pt x="16082" y="0"/>
                    <a:pt x="7954" y="4699"/>
                    <a:pt x="3382" y="12446"/>
                  </a:cubicBezTo>
                  <a:cubicBezTo>
                    <a:pt x="-1190" y="20193"/>
                    <a:pt x="-1063" y="29718"/>
                    <a:pt x="3382" y="37338"/>
                  </a:cubicBezTo>
                  <a:cubicBezTo>
                    <a:pt x="7827" y="44958"/>
                    <a:pt x="16082" y="49784"/>
                    <a:pt x="24972" y="49784"/>
                  </a:cubicBezTo>
                  <a:cubicBezTo>
                    <a:pt x="33862" y="49784"/>
                    <a:pt x="42117" y="45085"/>
                    <a:pt x="46562" y="37338"/>
                  </a:cubicBezTo>
                  <a:cubicBezTo>
                    <a:pt x="51007" y="29591"/>
                    <a:pt x="51007" y="20066"/>
                    <a:pt x="46562" y="12446"/>
                  </a:cubicBezTo>
                  <a:cubicBezTo>
                    <a:pt x="42117" y="4826"/>
                    <a:pt x="33989" y="0"/>
                    <a:pt x="25099" y="0"/>
                  </a:cubicBezTo>
                  <a:close/>
                </a:path>
              </a:pathLst>
            </a:custGeom>
            <a:solidFill>
              <a:srgbClr val="555555"/>
            </a:solidFill>
          </p:spPr>
          <p:txBody>
            <a:bodyPr/>
            <a:lstStyle/>
            <a:p>
              <a:endParaRPr lang="en-US"/>
            </a:p>
          </p:txBody>
        </p:sp>
      </p:grpSp>
      <p:grpSp>
        <p:nvGrpSpPr>
          <p:cNvPr id="25" name="Group 25"/>
          <p:cNvGrpSpPr/>
          <p:nvPr/>
        </p:nvGrpSpPr>
        <p:grpSpPr>
          <a:xfrm>
            <a:off x="7094906" y="4642066"/>
            <a:ext cx="16412" cy="125311"/>
            <a:chOff x="0" y="0"/>
            <a:chExt cx="21882" cy="167081"/>
          </a:xfrm>
        </p:grpSpPr>
        <p:sp>
          <p:nvSpPr>
            <p:cNvPr id="26" name="Freeform 26"/>
            <p:cNvSpPr/>
            <p:nvPr/>
          </p:nvSpPr>
          <p:spPr>
            <a:xfrm>
              <a:off x="0" y="0"/>
              <a:ext cx="21844" cy="167005"/>
            </a:xfrm>
            <a:custGeom>
              <a:avLst/>
              <a:gdLst/>
              <a:ahLst/>
              <a:cxnLst/>
              <a:rect l="l" t="t" r="r" b="b"/>
              <a:pathLst>
                <a:path w="21844" h="167005">
                  <a:moveTo>
                    <a:pt x="0" y="20828"/>
                  </a:moveTo>
                  <a:lnTo>
                    <a:pt x="0" y="145161"/>
                  </a:lnTo>
                  <a:cubicBezTo>
                    <a:pt x="0" y="157099"/>
                    <a:pt x="9906" y="167005"/>
                    <a:pt x="21844" y="167005"/>
                  </a:cubicBezTo>
                  <a:lnTo>
                    <a:pt x="21844" y="0"/>
                  </a:lnTo>
                  <a:cubicBezTo>
                    <a:pt x="9906" y="0"/>
                    <a:pt x="0" y="8890"/>
                    <a:pt x="0" y="20828"/>
                  </a:cubicBezTo>
                  <a:close/>
                </a:path>
              </a:pathLst>
            </a:custGeom>
            <a:solidFill>
              <a:srgbClr val="2E2E2E"/>
            </a:solidFill>
          </p:spPr>
          <p:txBody>
            <a:bodyPr/>
            <a:lstStyle/>
            <a:p>
              <a:endParaRPr lang="en-US"/>
            </a:p>
          </p:txBody>
        </p:sp>
      </p:grpSp>
      <p:grpSp>
        <p:nvGrpSpPr>
          <p:cNvPr id="27" name="Group 27"/>
          <p:cNvGrpSpPr/>
          <p:nvPr/>
        </p:nvGrpSpPr>
        <p:grpSpPr>
          <a:xfrm>
            <a:off x="7094906" y="4860617"/>
            <a:ext cx="16412" cy="226009"/>
            <a:chOff x="0" y="0"/>
            <a:chExt cx="21882" cy="301346"/>
          </a:xfrm>
        </p:grpSpPr>
        <p:sp>
          <p:nvSpPr>
            <p:cNvPr id="28" name="Freeform 28"/>
            <p:cNvSpPr/>
            <p:nvPr/>
          </p:nvSpPr>
          <p:spPr>
            <a:xfrm>
              <a:off x="0" y="0"/>
              <a:ext cx="21844" cy="301371"/>
            </a:xfrm>
            <a:custGeom>
              <a:avLst/>
              <a:gdLst/>
              <a:ahLst/>
              <a:cxnLst/>
              <a:rect l="l" t="t" r="r" b="b"/>
              <a:pathLst>
                <a:path w="21844" h="301371">
                  <a:moveTo>
                    <a:pt x="0" y="20828"/>
                  </a:moveTo>
                  <a:lnTo>
                    <a:pt x="0" y="279527"/>
                  </a:lnTo>
                  <a:cubicBezTo>
                    <a:pt x="0" y="291465"/>
                    <a:pt x="9906" y="301371"/>
                    <a:pt x="21844" y="301371"/>
                  </a:cubicBezTo>
                  <a:lnTo>
                    <a:pt x="21844" y="0"/>
                  </a:lnTo>
                  <a:cubicBezTo>
                    <a:pt x="9906" y="0"/>
                    <a:pt x="0" y="8890"/>
                    <a:pt x="0" y="20828"/>
                  </a:cubicBezTo>
                  <a:close/>
                </a:path>
              </a:pathLst>
            </a:custGeom>
            <a:solidFill>
              <a:srgbClr val="2E2E2E"/>
            </a:solidFill>
          </p:spPr>
          <p:txBody>
            <a:bodyPr/>
            <a:lstStyle/>
            <a:p>
              <a:endParaRPr lang="en-US"/>
            </a:p>
          </p:txBody>
        </p:sp>
      </p:grpSp>
      <p:grpSp>
        <p:nvGrpSpPr>
          <p:cNvPr id="29" name="Group 29"/>
          <p:cNvGrpSpPr/>
          <p:nvPr/>
        </p:nvGrpSpPr>
        <p:grpSpPr>
          <a:xfrm>
            <a:off x="7094906" y="5135861"/>
            <a:ext cx="16412" cy="226752"/>
            <a:chOff x="0" y="0"/>
            <a:chExt cx="21882" cy="302336"/>
          </a:xfrm>
        </p:grpSpPr>
        <p:sp>
          <p:nvSpPr>
            <p:cNvPr id="30" name="Freeform 30"/>
            <p:cNvSpPr/>
            <p:nvPr/>
          </p:nvSpPr>
          <p:spPr>
            <a:xfrm>
              <a:off x="0" y="0"/>
              <a:ext cx="21844" cy="302260"/>
            </a:xfrm>
            <a:custGeom>
              <a:avLst/>
              <a:gdLst/>
              <a:ahLst/>
              <a:cxnLst/>
              <a:rect l="l" t="t" r="r" b="b"/>
              <a:pathLst>
                <a:path w="21844" h="302260">
                  <a:moveTo>
                    <a:pt x="0" y="21844"/>
                  </a:moveTo>
                  <a:lnTo>
                    <a:pt x="0" y="280416"/>
                  </a:lnTo>
                  <a:cubicBezTo>
                    <a:pt x="0" y="292354"/>
                    <a:pt x="9906" y="302260"/>
                    <a:pt x="21844" y="302260"/>
                  </a:cubicBezTo>
                  <a:lnTo>
                    <a:pt x="21844" y="0"/>
                  </a:lnTo>
                  <a:cubicBezTo>
                    <a:pt x="9906" y="0"/>
                    <a:pt x="0" y="9906"/>
                    <a:pt x="0" y="21844"/>
                  </a:cubicBezTo>
                  <a:close/>
                </a:path>
              </a:pathLst>
            </a:custGeom>
            <a:solidFill>
              <a:srgbClr val="2E2E2E"/>
            </a:solidFill>
          </p:spPr>
          <p:txBody>
            <a:bodyPr/>
            <a:lstStyle/>
            <a:p>
              <a:endParaRPr lang="en-US"/>
            </a:p>
          </p:txBody>
        </p:sp>
      </p:grpSp>
      <p:grpSp>
        <p:nvGrpSpPr>
          <p:cNvPr id="31" name="Group 31"/>
          <p:cNvGrpSpPr/>
          <p:nvPr/>
        </p:nvGrpSpPr>
        <p:grpSpPr>
          <a:xfrm>
            <a:off x="8617296" y="4935207"/>
            <a:ext cx="16412" cy="363255"/>
            <a:chOff x="0" y="0"/>
            <a:chExt cx="21882" cy="484340"/>
          </a:xfrm>
        </p:grpSpPr>
        <p:sp>
          <p:nvSpPr>
            <p:cNvPr id="32" name="Freeform 32"/>
            <p:cNvSpPr/>
            <p:nvPr/>
          </p:nvSpPr>
          <p:spPr>
            <a:xfrm>
              <a:off x="0" y="0"/>
              <a:ext cx="21844" cy="484378"/>
            </a:xfrm>
            <a:custGeom>
              <a:avLst/>
              <a:gdLst/>
              <a:ahLst/>
              <a:cxnLst/>
              <a:rect l="l" t="t" r="r" b="b"/>
              <a:pathLst>
                <a:path w="21844" h="484378">
                  <a:moveTo>
                    <a:pt x="0" y="0"/>
                  </a:moveTo>
                  <a:lnTo>
                    <a:pt x="0" y="484378"/>
                  </a:lnTo>
                  <a:cubicBezTo>
                    <a:pt x="11938" y="484378"/>
                    <a:pt x="21844" y="474472"/>
                    <a:pt x="21844" y="462534"/>
                  </a:cubicBezTo>
                  <a:lnTo>
                    <a:pt x="21844" y="21844"/>
                  </a:lnTo>
                  <a:cubicBezTo>
                    <a:pt x="21844" y="9906"/>
                    <a:pt x="11938" y="0"/>
                    <a:pt x="0" y="0"/>
                  </a:cubicBezTo>
                  <a:close/>
                </a:path>
              </a:pathLst>
            </a:custGeom>
            <a:solidFill>
              <a:srgbClr val="2E2E2E"/>
            </a:solidFill>
          </p:spPr>
          <p:txBody>
            <a:bodyPr/>
            <a:lstStyle/>
            <a:p>
              <a:endParaRPr lang="en-US"/>
            </a:p>
          </p:txBody>
        </p:sp>
      </p:grpSp>
      <p:sp>
        <p:nvSpPr>
          <p:cNvPr id="33" name="Freeform 33"/>
          <p:cNvSpPr/>
          <p:nvPr/>
        </p:nvSpPr>
        <p:spPr>
          <a:xfrm>
            <a:off x="7111308" y="4239282"/>
            <a:ext cx="1505979" cy="3044038"/>
          </a:xfrm>
          <a:custGeom>
            <a:avLst/>
            <a:gdLst/>
            <a:ahLst/>
            <a:cxnLst/>
            <a:rect l="l" t="t" r="r" b="b"/>
            <a:pathLst>
              <a:path w="1505979" h="3044038">
                <a:moveTo>
                  <a:pt x="0" y="0"/>
                </a:moveTo>
                <a:lnTo>
                  <a:pt x="1505979" y="0"/>
                </a:lnTo>
                <a:lnTo>
                  <a:pt x="1505979" y="3044038"/>
                </a:lnTo>
                <a:lnTo>
                  <a:pt x="0" y="3044038"/>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34" name="Group 34"/>
          <p:cNvGrpSpPr/>
          <p:nvPr/>
        </p:nvGrpSpPr>
        <p:grpSpPr>
          <a:xfrm>
            <a:off x="2062429" y="5687539"/>
            <a:ext cx="1254833" cy="1673114"/>
            <a:chOff x="0" y="0"/>
            <a:chExt cx="1673111" cy="2230818"/>
          </a:xfrm>
        </p:grpSpPr>
        <p:sp>
          <p:nvSpPr>
            <p:cNvPr id="35" name="Freeform 35"/>
            <p:cNvSpPr/>
            <p:nvPr/>
          </p:nvSpPr>
          <p:spPr>
            <a:xfrm>
              <a:off x="0" y="0"/>
              <a:ext cx="1673098" cy="2230755"/>
            </a:xfrm>
            <a:custGeom>
              <a:avLst/>
              <a:gdLst/>
              <a:ahLst/>
              <a:cxnLst/>
              <a:rect l="l" t="t" r="r" b="b"/>
              <a:pathLst>
                <a:path w="1673098" h="2230755">
                  <a:moveTo>
                    <a:pt x="0" y="0"/>
                  </a:moveTo>
                  <a:lnTo>
                    <a:pt x="1673098" y="0"/>
                  </a:lnTo>
                  <a:lnTo>
                    <a:pt x="1673098" y="2230755"/>
                  </a:lnTo>
                  <a:lnTo>
                    <a:pt x="0" y="2230755"/>
                  </a:lnTo>
                  <a:lnTo>
                    <a:pt x="0" y="0"/>
                  </a:lnTo>
                  <a:close/>
                </a:path>
              </a:pathLst>
            </a:custGeom>
            <a:blipFill>
              <a:blip r:embed="rId11"/>
              <a:stretch>
                <a:fillRect b="-2"/>
              </a:stretch>
            </a:blipFill>
          </p:spPr>
          <p:txBody>
            <a:bodyPr/>
            <a:lstStyle/>
            <a:p>
              <a:endParaRPr lang="en-US"/>
            </a:p>
          </p:txBody>
        </p:sp>
      </p:grpSp>
      <p:sp>
        <p:nvSpPr>
          <p:cNvPr id="36" name="TextBox 36"/>
          <p:cNvSpPr txBox="1"/>
          <p:nvPr/>
        </p:nvSpPr>
        <p:spPr>
          <a:xfrm>
            <a:off x="1028700" y="1000449"/>
            <a:ext cx="6686598" cy="2087013"/>
          </a:xfrm>
          <a:prstGeom prst="rect">
            <a:avLst/>
          </a:prstGeom>
        </p:spPr>
        <p:txBody>
          <a:bodyPr lIns="0" tIns="0" rIns="0" bIns="0" rtlCol="0" anchor="t">
            <a:spAutoFit/>
          </a:bodyPr>
          <a:lstStyle/>
          <a:p>
            <a:pPr algn="l">
              <a:lnSpc>
                <a:spcPts val="8100"/>
              </a:lnSpc>
            </a:pPr>
            <a:r>
              <a:rPr lang="en-US" sz="6750" dirty="0">
                <a:solidFill>
                  <a:srgbClr val="C49430"/>
                </a:solidFill>
                <a:latin typeface="Oswald"/>
                <a:ea typeface="Oswald"/>
                <a:cs typeface="Oswald"/>
                <a:sym typeface="Oswald"/>
              </a:rPr>
              <a:t>ONE VOICE</a:t>
            </a:r>
            <a:endParaRPr lang="en-US" sz="6750" dirty="0">
              <a:solidFill>
                <a:srgbClr val="C49430"/>
              </a:solidFill>
              <a:latin typeface="Oswald" pitchFamily="2" charset="77"/>
              <a:ea typeface="Oswald"/>
              <a:cs typeface="Oswald"/>
              <a:sym typeface="Oswald"/>
            </a:endParaRPr>
          </a:p>
          <a:p>
            <a:pPr algn="l">
              <a:lnSpc>
                <a:spcPts val="8100"/>
              </a:lnSpc>
            </a:pPr>
            <a:r>
              <a:rPr lang="en-US" sz="6750" b="1" dirty="0">
                <a:solidFill>
                  <a:srgbClr val="C49430"/>
                </a:solidFill>
                <a:latin typeface="Oswald" pitchFamily="2" charset="77"/>
                <a:ea typeface="Oswald Bold"/>
                <a:cs typeface="Oswald Bold"/>
                <a:sym typeface="Oswald Bold"/>
              </a:rPr>
              <a:t>MANY SPEAKERS</a:t>
            </a:r>
          </a:p>
        </p:txBody>
      </p:sp>
      <p:sp>
        <p:nvSpPr>
          <p:cNvPr id="37" name="TextBox 37"/>
          <p:cNvSpPr txBox="1"/>
          <p:nvPr/>
        </p:nvSpPr>
        <p:spPr>
          <a:xfrm>
            <a:off x="9808769" y="3364163"/>
            <a:ext cx="6665490" cy="5219986"/>
          </a:xfrm>
          <a:prstGeom prst="rect">
            <a:avLst/>
          </a:prstGeom>
        </p:spPr>
        <p:txBody>
          <a:bodyPr lIns="0" tIns="0" rIns="0" bIns="0" rtlCol="0" anchor="t">
            <a:spAutoFit/>
          </a:bodyPr>
          <a:lstStyle/>
          <a:p>
            <a:pPr algn="just">
              <a:lnSpc>
                <a:spcPts val="2520"/>
              </a:lnSpc>
            </a:pPr>
            <a:r>
              <a:rPr lang="en-US" sz="2100">
                <a:solidFill>
                  <a:srgbClr val="193960"/>
                </a:solidFill>
                <a:latin typeface="Noto Sans Med"/>
                <a:ea typeface="Noto Sans Med"/>
                <a:cs typeface="Noto Sans Med"/>
                <a:sym typeface="Noto Sans"/>
              </a:rPr>
              <a:t>What if ... hundreds of thousands of people saw their social media feed flooded with the same evangelistic post from an Adventist friend or a local church (at the same time) …</a:t>
            </a:r>
          </a:p>
          <a:p>
            <a:pPr algn="just">
              <a:lnSpc>
                <a:spcPts val="2520"/>
              </a:lnSpc>
            </a:pPr>
            <a:endParaRPr lang="en-US" sz="2100">
              <a:solidFill>
                <a:srgbClr val="193960"/>
              </a:solidFill>
              <a:latin typeface="Noto Sans Med"/>
              <a:ea typeface="Noto Sans Med"/>
              <a:cs typeface="Noto Sans Med"/>
              <a:sym typeface="Noto Sans"/>
            </a:endParaRPr>
          </a:p>
          <a:p>
            <a:pPr algn="just">
              <a:lnSpc>
                <a:spcPts val="2520"/>
              </a:lnSpc>
            </a:pPr>
            <a:r>
              <a:rPr lang="en-US" sz="2100">
                <a:solidFill>
                  <a:srgbClr val="193960"/>
                </a:solidFill>
                <a:latin typeface="Noto Sans Med"/>
                <a:ea typeface="Noto Sans Med"/>
                <a:cs typeface="Noto Sans Med"/>
                <a:sym typeface="Noto Sans"/>
              </a:rPr>
              <a:t>What if ... every church, school, and institution in the NAD had properly branded, quality evangelistic content to post from January to December 2027... </a:t>
            </a:r>
          </a:p>
          <a:p>
            <a:pPr algn="just">
              <a:lnSpc>
                <a:spcPts val="2520"/>
              </a:lnSpc>
            </a:pPr>
            <a:endParaRPr lang="en-US" sz="2100">
              <a:solidFill>
                <a:srgbClr val="193960"/>
              </a:solidFill>
              <a:latin typeface="Noto Sans Med"/>
              <a:ea typeface="Noto Sans Med"/>
              <a:cs typeface="Noto Sans Med"/>
              <a:sym typeface="Noto Sans"/>
            </a:endParaRPr>
          </a:p>
          <a:p>
            <a:pPr algn="just">
              <a:lnSpc>
                <a:spcPts val="2520"/>
              </a:lnSpc>
            </a:pPr>
            <a:r>
              <a:rPr lang="en-US" sz="2100">
                <a:solidFill>
                  <a:srgbClr val="193960"/>
                </a:solidFill>
                <a:latin typeface="Noto Sans Med"/>
                <a:ea typeface="Noto Sans Med"/>
                <a:cs typeface="Noto Sans Med"/>
                <a:sym typeface="Noto Sans"/>
              </a:rPr>
              <a:t>What if ... thousands of Adventist church members learned how to answer questions about their faith on social media? </a:t>
            </a:r>
          </a:p>
          <a:p>
            <a:pPr algn="just">
              <a:lnSpc>
                <a:spcPts val="2520"/>
              </a:lnSpc>
            </a:pPr>
            <a:endParaRPr lang="en-US" sz="2100">
              <a:solidFill>
                <a:srgbClr val="193960"/>
              </a:solidFill>
              <a:latin typeface="Noto Sans Med"/>
              <a:ea typeface="Noto Sans Med"/>
              <a:cs typeface="Noto Sans Med"/>
              <a:sym typeface="Noto Sans"/>
            </a:endParaRPr>
          </a:p>
          <a:p>
            <a:pPr algn="just">
              <a:lnSpc>
                <a:spcPts val="2520"/>
              </a:lnSpc>
            </a:pPr>
            <a:r>
              <a:rPr lang="en-US" sz="2100">
                <a:solidFill>
                  <a:srgbClr val="193960"/>
                </a:solidFill>
                <a:latin typeface="Noto Sans Med"/>
                <a:ea typeface="Noto Sans Med"/>
                <a:cs typeface="Noto Sans Med"/>
                <a:sym typeface="Noto Sans"/>
              </a:rPr>
              <a:t>What if ... we could teach thousands of Adventist churches how to have a quality evangelistic presence  online—all while witnessing to their communities?</a:t>
            </a:r>
          </a:p>
        </p:txBody>
      </p:sp>
      <p:grpSp>
        <p:nvGrpSpPr>
          <p:cNvPr id="38" name="Group 38"/>
          <p:cNvGrpSpPr/>
          <p:nvPr/>
        </p:nvGrpSpPr>
        <p:grpSpPr>
          <a:xfrm>
            <a:off x="14846075" y="9145200"/>
            <a:ext cx="2954903" cy="570995"/>
            <a:chOff x="0" y="0"/>
            <a:chExt cx="3939870" cy="761327"/>
          </a:xfrm>
        </p:grpSpPr>
        <p:sp>
          <p:nvSpPr>
            <p:cNvPr id="39" name="Freeform 39"/>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12"/>
              <a:stretch>
                <a:fillRect t="-131" r="1" b="-128"/>
              </a:stretch>
            </a:blipFill>
          </p:spPr>
          <p:txBody>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13960"/>
        </a:solidFill>
        <a:effectLst/>
      </p:bgPr>
    </p:bg>
    <p:spTree>
      <p:nvGrpSpPr>
        <p:cNvPr id="1" name=""/>
        <p:cNvGrpSpPr/>
        <p:nvPr/>
      </p:nvGrpSpPr>
      <p:grpSpPr>
        <a:xfrm>
          <a:off x="0" y="0"/>
          <a:ext cx="0" cy="0"/>
          <a:chOff x="0" y="0"/>
          <a:chExt cx="0" cy="0"/>
        </a:xfrm>
      </p:grpSpPr>
      <p:sp>
        <p:nvSpPr>
          <p:cNvPr id="2" name="TextBox 2"/>
          <p:cNvSpPr txBox="1"/>
          <p:nvPr/>
        </p:nvSpPr>
        <p:spPr>
          <a:xfrm>
            <a:off x="3262751" y="2963456"/>
            <a:ext cx="11762508" cy="1846659"/>
          </a:xfrm>
          <a:prstGeom prst="rect">
            <a:avLst/>
          </a:prstGeom>
        </p:spPr>
        <p:txBody>
          <a:bodyPr lIns="0" tIns="0" rIns="0" bIns="0" rtlCol="0" anchor="t">
            <a:spAutoFit/>
          </a:bodyPr>
          <a:lstStyle/>
          <a:p>
            <a:pPr algn="ctr">
              <a:lnSpc>
                <a:spcPts val="7200"/>
              </a:lnSpc>
            </a:pPr>
            <a:r>
              <a:rPr lang="en-US" sz="6000">
                <a:solidFill>
                  <a:srgbClr val="FFFFFF"/>
                </a:solidFill>
                <a:latin typeface="Noto Sans Med"/>
                <a:ea typeface="Noto Sans Med"/>
                <a:cs typeface="Noto Sans Med"/>
                <a:sym typeface="Noto Sans"/>
              </a:rPr>
              <a:t>What if... we could do all of this, working from the ground up?</a:t>
            </a:r>
          </a:p>
        </p:txBody>
      </p:sp>
      <p:grpSp>
        <p:nvGrpSpPr>
          <p:cNvPr id="3" name="Group 3"/>
          <p:cNvGrpSpPr/>
          <p:nvPr/>
        </p:nvGrpSpPr>
        <p:grpSpPr>
          <a:xfrm>
            <a:off x="14846075" y="9145200"/>
            <a:ext cx="2954903" cy="570995"/>
            <a:chOff x="0" y="0"/>
            <a:chExt cx="3939870" cy="761327"/>
          </a:xfrm>
        </p:grpSpPr>
        <p:sp>
          <p:nvSpPr>
            <p:cNvPr id="4" name="Freeform 4"/>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2"/>
              <a:stretch>
                <a:fillRect t="-131" r="1" b="-128"/>
              </a:stretch>
            </a:blipFill>
          </p:spPr>
          <p:txBody>
            <a:bodyPr/>
            <a:lstStyle/>
            <a:p>
              <a:endParaRPr lang="en-US"/>
            </a:p>
          </p:txBody>
        </p:sp>
      </p:grpSp>
      <p:sp>
        <p:nvSpPr>
          <p:cNvPr id="5" name="TextBox 5"/>
          <p:cNvSpPr txBox="1"/>
          <p:nvPr/>
        </p:nvSpPr>
        <p:spPr>
          <a:xfrm>
            <a:off x="4049849" y="5143500"/>
            <a:ext cx="10188311" cy="2386359"/>
          </a:xfrm>
          <a:prstGeom prst="rect">
            <a:avLst/>
          </a:prstGeom>
        </p:spPr>
        <p:txBody>
          <a:bodyPr lIns="0" tIns="0" rIns="0" bIns="0" rtlCol="0" anchor="t">
            <a:spAutoFit/>
          </a:bodyPr>
          <a:lstStyle/>
          <a:p>
            <a:pPr algn="ctr">
              <a:lnSpc>
                <a:spcPts val="19659"/>
              </a:lnSpc>
            </a:pPr>
            <a:r>
              <a:rPr lang="en-US" sz="16382" b="1" dirty="0">
                <a:solidFill>
                  <a:srgbClr val="C49430"/>
                </a:solidFill>
                <a:latin typeface="Oswald" pitchFamily="2" charset="77"/>
                <a:ea typeface="Oswald Bold"/>
                <a:cs typeface="Oswald Bold"/>
                <a:sym typeface="Oswald Bold"/>
              </a:rPr>
              <a:t>IN 4 STEPS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3976" y="4595813"/>
            <a:ext cx="4592593" cy="1038225"/>
          </a:xfrm>
          <a:prstGeom prst="rect">
            <a:avLst/>
          </a:prstGeom>
        </p:spPr>
        <p:txBody>
          <a:bodyPr lIns="0" tIns="0" rIns="0" bIns="0" rtlCol="0" anchor="t">
            <a:spAutoFit/>
          </a:bodyPr>
          <a:lstStyle/>
          <a:p>
            <a:pPr algn="l">
              <a:lnSpc>
                <a:spcPts val="8100"/>
              </a:lnSpc>
            </a:pPr>
            <a:r>
              <a:rPr lang="en-US" sz="6750" b="1" dirty="0">
                <a:solidFill>
                  <a:srgbClr val="C49430"/>
                </a:solidFill>
                <a:latin typeface="Oswald" pitchFamily="2" charset="77"/>
                <a:ea typeface="Oswald Bold"/>
                <a:cs typeface="Oswald Bold"/>
                <a:sym typeface="Oswald Bold"/>
              </a:rPr>
              <a:t>PROCESS</a:t>
            </a:r>
          </a:p>
        </p:txBody>
      </p:sp>
      <p:grpSp>
        <p:nvGrpSpPr>
          <p:cNvPr id="3" name="Group 3"/>
          <p:cNvGrpSpPr/>
          <p:nvPr/>
        </p:nvGrpSpPr>
        <p:grpSpPr>
          <a:xfrm>
            <a:off x="14846075" y="9145200"/>
            <a:ext cx="2954903" cy="570995"/>
            <a:chOff x="0" y="0"/>
            <a:chExt cx="3939870" cy="761327"/>
          </a:xfrm>
        </p:grpSpPr>
        <p:sp>
          <p:nvSpPr>
            <p:cNvPr id="4" name="Freeform 4"/>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2"/>
              <a:stretch>
                <a:fillRect t="-131" r="1" b="-128"/>
              </a:stretch>
            </a:blipFill>
          </p:spPr>
          <p:txBody>
            <a:bodyPr/>
            <a:lstStyle/>
            <a:p>
              <a:endParaRPr lang="en-US"/>
            </a:p>
          </p:txBody>
        </p:sp>
      </p:grpSp>
      <p:sp>
        <p:nvSpPr>
          <p:cNvPr id="5" name="TextBox 5"/>
          <p:cNvSpPr txBox="1"/>
          <p:nvPr/>
        </p:nvSpPr>
        <p:spPr>
          <a:xfrm>
            <a:off x="11049791" y="10689860"/>
            <a:ext cx="6156712" cy="1015841"/>
          </a:xfrm>
          <a:prstGeom prst="rect">
            <a:avLst/>
          </a:prstGeom>
        </p:spPr>
        <p:txBody>
          <a:bodyPr lIns="0" tIns="0" rIns="0" bIns="0" rtlCol="0" anchor="t">
            <a:spAutoFit/>
          </a:bodyPr>
          <a:lstStyle/>
          <a:p>
            <a:pPr algn="l">
              <a:lnSpc>
                <a:spcPts val="5250"/>
              </a:lnSpc>
            </a:pPr>
            <a:r>
              <a:rPr lang="en-US" sz="2100" b="1">
                <a:solidFill>
                  <a:srgbClr val="000000"/>
                </a:solidFill>
                <a:latin typeface="Montserrat Bold"/>
                <a:ea typeface="Montserrat Bold"/>
                <a:cs typeface="Montserrat Bold"/>
                <a:sym typeface="Montserrat Bold"/>
              </a:rPr>
              <a:t>Step 4</a:t>
            </a:r>
          </a:p>
        </p:txBody>
      </p:sp>
      <p:sp>
        <p:nvSpPr>
          <p:cNvPr id="6" name="TextBox 6"/>
          <p:cNvSpPr txBox="1"/>
          <p:nvPr/>
        </p:nvSpPr>
        <p:spPr>
          <a:xfrm>
            <a:off x="8094926" y="2335044"/>
            <a:ext cx="8044548" cy="969493"/>
          </a:xfrm>
          <a:prstGeom prst="rect">
            <a:avLst/>
          </a:prstGeom>
        </p:spPr>
        <p:txBody>
          <a:bodyPr lIns="0" tIns="0" rIns="0" bIns="0" rtlCol="0" anchor="t">
            <a:spAutoFit/>
          </a:bodyPr>
          <a:lstStyle/>
          <a:p>
            <a:pPr algn="l">
              <a:lnSpc>
                <a:spcPts val="2520"/>
              </a:lnSpc>
            </a:pPr>
            <a:r>
              <a:rPr lang="en-US" sz="2100">
                <a:solidFill>
                  <a:srgbClr val="000000"/>
                </a:solidFill>
                <a:latin typeface="Noto Sans Med"/>
                <a:ea typeface="Noto Sans Med"/>
                <a:cs typeface="Noto Sans Med"/>
                <a:sym typeface="Noto Sans"/>
              </a:rPr>
              <a:t>NAD (COM, MIN, Youth &amp; PS) meets with union and conf Ministerial and COM directors and hash out details. Each union is assigned a month. </a:t>
            </a:r>
          </a:p>
        </p:txBody>
      </p:sp>
      <p:sp>
        <p:nvSpPr>
          <p:cNvPr id="7" name="TextBox 7"/>
          <p:cNvSpPr txBox="1"/>
          <p:nvPr/>
        </p:nvSpPr>
        <p:spPr>
          <a:xfrm>
            <a:off x="6156569" y="2532393"/>
            <a:ext cx="1499445" cy="495905"/>
          </a:xfrm>
          <a:prstGeom prst="rect">
            <a:avLst/>
          </a:prstGeom>
        </p:spPr>
        <p:txBody>
          <a:bodyPr lIns="0" tIns="0" rIns="0" bIns="0" rtlCol="0" anchor="t">
            <a:spAutoFit/>
          </a:bodyPr>
          <a:lstStyle/>
          <a:p>
            <a:pPr algn="l">
              <a:lnSpc>
                <a:spcPts val="4060"/>
              </a:lnSpc>
            </a:pPr>
            <a:r>
              <a:rPr lang="en-US" sz="3000" b="1" spc="450" dirty="0">
                <a:solidFill>
                  <a:srgbClr val="193960"/>
                </a:solidFill>
                <a:latin typeface="Oswald" pitchFamily="2" charset="77"/>
                <a:ea typeface="Oswald Bold"/>
                <a:cs typeface="Oswald Bold"/>
                <a:sym typeface="Oswald Bold"/>
              </a:rPr>
              <a:t>STEP 1</a:t>
            </a:r>
          </a:p>
        </p:txBody>
      </p:sp>
      <p:sp>
        <p:nvSpPr>
          <p:cNvPr id="8" name="TextBox 8"/>
          <p:cNvSpPr txBox="1"/>
          <p:nvPr/>
        </p:nvSpPr>
        <p:spPr>
          <a:xfrm>
            <a:off x="8094926" y="3871655"/>
            <a:ext cx="8228600" cy="969493"/>
          </a:xfrm>
          <a:prstGeom prst="rect">
            <a:avLst/>
          </a:prstGeom>
        </p:spPr>
        <p:txBody>
          <a:bodyPr lIns="0" tIns="0" rIns="0" bIns="0" rtlCol="0" anchor="t">
            <a:spAutoFit/>
          </a:bodyPr>
          <a:lstStyle/>
          <a:p>
            <a:pPr algn="l">
              <a:lnSpc>
                <a:spcPts val="2520"/>
              </a:lnSpc>
            </a:pPr>
            <a:r>
              <a:rPr lang="en-US" sz="2100">
                <a:solidFill>
                  <a:srgbClr val="000000"/>
                </a:solidFill>
                <a:latin typeface="Noto Sans Med"/>
                <a:ea typeface="Noto Sans Med"/>
                <a:cs typeface="Noto Sans Med"/>
                <a:sym typeface="Noto Sans"/>
              </a:rPr>
              <a:t>NAD provides templates. Unions work with conferences and select local churches to produce 15 pieces of content for their designated month. </a:t>
            </a:r>
          </a:p>
        </p:txBody>
      </p:sp>
      <p:sp>
        <p:nvSpPr>
          <p:cNvPr id="9" name="TextBox 9"/>
          <p:cNvSpPr txBox="1"/>
          <p:nvPr/>
        </p:nvSpPr>
        <p:spPr>
          <a:xfrm>
            <a:off x="6156569" y="4069004"/>
            <a:ext cx="1499445" cy="495905"/>
          </a:xfrm>
          <a:prstGeom prst="rect">
            <a:avLst/>
          </a:prstGeom>
        </p:spPr>
        <p:txBody>
          <a:bodyPr lIns="0" tIns="0" rIns="0" bIns="0" rtlCol="0" anchor="t">
            <a:spAutoFit/>
          </a:bodyPr>
          <a:lstStyle/>
          <a:p>
            <a:pPr algn="l">
              <a:lnSpc>
                <a:spcPts val="4060"/>
              </a:lnSpc>
            </a:pPr>
            <a:r>
              <a:rPr lang="en-US" sz="3000" b="1" spc="450" dirty="0">
                <a:solidFill>
                  <a:srgbClr val="193960"/>
                </a:solidFill>
                <a:latin typeface="Oswald" pitchFamily="2" charset="77"/>
                <a:ea typeface="Oswald Bold"/>
                <a:cs typeface="Oswald Bold"/>
                <a:sym typeface="Oswald Bold"/>
              </a:rPr>
              <a:t>STEP 2</a:t>
            </a:r>
          </a:p>
        </p:txBody>
      </p:sp>
      <p:sp>
        <p:nvSpPr>
          <p:cNvPr id="10" name="TextBox 10"/>
          <p:cNvSpPr txBox="1"/>
          <p:nvPr/>
        </p:nvSpPr>
        <p:spPr>
          <a:xfrm>
            <a:off x="8094926" y="5408266"/>
            <a:ext cx="8228600" cy="969493"/>
          </a:xfrm>
          <a:prstGeom prst="rect">
            <a:avLst/>
          </a:prstGeom>
        </p:spPr>
        <p:txBody>
          <a:bodyPr lIns="0" tIns="0" rIns="0" bIns="0" rtlCol="0" anchor="t">
            <a:spAutoFit/>
          </a:bodyPr>
          <a:lstStyle/>
          <a:p>
            <a:pPr algn="l">
              <a:lnSpc>
                <a:spcPts val="2520"/>
              </a:lnSpc>
            </a:pPr>
            <a:r>
              <a:rPr lang="en-US" sz="2100">
                <a:solidFill>
                  <a:srgbClr val="000000"/>
                </a:solidFill>
                <a:latin typeface="Noto Sans Med"/>
                <a:ea typeface="Noto Sans Med"/>
                <a:cs typeface="Noto Sans Med"/>
                <a:sym typeface="Noto Sans"/>
              </a:rPr>
              <a:t>Unions send content back to NAD. PS, COM &amp; MIN edit. COM and PS select 10 best posts, create hashtag/captions, cadence, and label posts. Then send to unions. Ad boosting outlined.</a:t>
            </a:r>
          </a:p>
        </p:txBody>
      </p:sp>
      <p:sp>
        <p:nvSpPr>
          <p:cNvPr id="11" name="TextBox 11"/>
          <p:cNvSpPr txBox="1"/>
          <p:nvPr/>
        </p:nvSpPr>
        <p:spPr>
          <a:xfrm>
            <a:off x="6156569" y="5605605"/>
            <a:ext cx="1499445" cy="495905"/>
          </a:xfrm>
          <a:prstGeom prst="rect">
            <a:avLst/>
          </a:prstGeom>
        </p:spPr>
        <p:txBody>
          <a:bodyPr lIns="0" tIns="0" rIns="0" bIns="0" rtlCol="0" anchor="t">
            <a:spAutoFit/>
          </a:bodyPr>
          <a:lstStyle/>
          <a:p>
            <a:pPr algn="l">
              <a:lnSpc>
                <a:spcPts val="4060"/>
              </a:lnSpc>
            </a:pPr>
            <a:r>
              <a:rPr lang="en-US" sz="3000" b="1" spc="450" dirty="0">
                <a:solidFill>
                  <a:srgbClr val="193960"/>
                </a:solidFill>
                <a:latin typeface="Oswald" pitchFamily="2" charset="77"/>
                <a:ea typeface="Oswald Bold"/>
                <a:cs typeface="Oswald Bold"/>
                <a:sym typeface="Oswald Bold"/>
              </a:rPr>
              <a:t>STEP 3</a:t>
            </a:r>
          </a:p>
        </p:txBody>
      </p:sp>
      <p:sp>
        <p:nvSpPr>
          <p:cNvPr id="12" name="TextBox 12"/>
          <p:cNvSpPr txBox="1"/>
          <p:nvPr/>
        </p:nvSpPr>
        <p:spPr>
          <a:xfrm>
            <a:off x="8094926" y="6944868"/>
            <a:ext cx="8228600" cy="969493"/>
          </a:xfrm>
          <a:prstGeom prst="rect">
            <a:avLst/>
          </a:prstGeom>
        </p:spPr>
        <p:txBody>
          <a:bodyPr lIns="0" tIns="0" rIns="0" bIns="0" rtlCol="0" anchor="t">
            <a:spAutoFit/>
          </a:bodyPr>
          <a:lstStyle/>
          <a:p>
            <a:pPr algn="l">
              <a:lnSpc>
                <a:spcPts val="2520"/>
              </a:lnSpc>
            </a:pPr>
            <a:r>
              <a:rPr lang="en-US" sz="2100">
                <a:solidFill>
                  <a:srgbClr val="000000"/>
                </a:solidFill>
                <a:latin typeface="Noto Sans Med"/>
                <a:ea typeface="Noto Sans Med"/>
                <a:cs typeface="Noto Sans Med"/>
                <a:sym typeface="Noto Sans"/>
              </a:rPr>
              <a:t>Unions send to conf; conf distribute to churches. Flame/Bible symbol; and they can add logoed end cards as needed/approved. Churches schedule post for specified day/time.</a:t>
            </a:r>
          </a:p>
        </p:txBody>
      </p:sp>
      <p:sp>
        <p:nvSpPr>
          <p:cNvPr id="13" name="TextBox 13"/>
          <p:cNvSpPr txBox="1"/>
          <p:nvPr/>
        </p:nvSpPr>
        <p:spPr>
          <a:xfrm>
            <a:off x="6156569" y="7142216"/>
            <a:ext cx="1499445" cy="495905"/>
          </a:xfrm>
          <a:prstGeom prst="rect">
            <a:avLst/>
          </a:prstGeom>
        </p:spPr>
        <p:txBody>
          <a:bodyPr lIns="0" tIns="0" rIns="0" bIns="0" rtlCol="0" anchor="t">
            <a:spAutoFit/>
          </a:bodyPr>
          <a:lstStyle/>
          <a:p>
            <a:pPr algn="l">
              <a:lnSpc>
                <a:spcPts val="4060"/>
              </a:lnSpc>
            </a:pPr>
            <a:r>
              <a:rPr lang="en-US" sz="3000" b="1" spc="450" dirty="0">
                <a:solidFill>
                  <a:srgbClr val="193960"/>
                </a:solidFill>
                <a:latin typeface="Oswald" pitchFamily="2" charset="77"/>
                <a:ea typeface="Oswald Bold"/>
                <a:cs typeface="Oswald Bold"/>
                <a:sym typeface="Oswald Bold"/>
              </a:rPr>
              <a:t>STEP 4</a:t>
            </a:r>
          </a:p>
        </p:txBody>
      </p:sp>
      <p:sp>
        <p:nvSpPr>
          <p:cNvPr id="14" name="AutoShape 14"/>
          <p:cNvSpPr/>
          <p:nvPr/>
        </p:nvSpPr>
        <p:spPr>
          <a:xfrm rot="5387520">
            <a:off x="1539421" y="5115182"/>
            <a:ext cx="7884157" cy="0"/>
          </a:xfrm>
          <a:prstGeom prst="line">
            <a:avLst/>
          </a:prstGeom>
          <a:ln w="19050" cap="rnd">
            <a:solidFill>
              <a:srgbClr val="C49430"/>
            </a:solidFill>
            <a:prstDash val="solid"/>
            <a:headEnd type="none" w="sm" len="sm"/>
            <a:tailEnd type="none" w="sm" len="sm"/>
          </a:ln>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13960"/>
        </a:solidFill>
        <a:effectLst/>
      </p:bgPr>
    </p:bg>
    <p:spTree>
      <p:nvGrpSpPr>
        <p:cNvPr id="1" name=""/>
        <p:cNvGrpSpPr/>
        <p:nvPr/>
      </p:nvGrpSpPr>
      <p:grpSpPr>
        <a:xfrm>
          <a:off x="0" y="0"/>
          <a:ext cx="0" cy="0"/>
          <a:chOff x="0" y="0"/>
          <a:chExt cx="0" cy="0"/>
        </a:xfrm>
      </p:grpSpPr>
      <p:grpSp>
        <p:nvGrpSpPr>
          <p:cNvPr id="2" name="Group 2"/>
          <p:cNvGrpSpPr/>
          <p:nvPr/>
        </p:nvGrpSpPr>
        <p:grpSpPr>
          <a:xfrm>
            <a:off x="14846075" y="9145200"/>
            <a:ext cx="2954903" cy="570995"/>
            <a:chOff x="0" y="0"/>
            <a:chExt cx="3939870" cy="761327"/>
          </a:xfrm>
        </p:grpSpPr>
        <p:sp>
          <p:nvSpPr>
            <p:cNvPr id="3" name="Freeform 3"/>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2"/>
              <a:stretch>
                <a:fillRect t="-131" r="1" b="-128"/>
              </a:stretch>
            </a:blipFill>
          </p:spPr>
          <p:txBody>
            <a:bodyPr/>
            <a:lstStyle/>
            <a:p>
              <a:endParaRPr lang="en-US"/>
            </a:p>
          </p:txBody>
        </p:sp>
      </p:grpSp>
      <p:sp>
        <p:nvSpPr>
          <p:cNvPr id="4" name="TextBox 4"/>
          <p:cNvSpPr txBox="1"/>
          <p:nvPr/>
        </p:nvSpPr>
        <p:spPr>
          <a:xfrm>
            <a:off x="11049791" y="10689860"/>
            <a:ext cx="6156712" cy="1015841"/>
          </a:xfrm>
          <a:prstGeom prst="rect">
            <a:avLst/>
          </a:prstGeom>
        </p:spPr>
        <p:txBody>
          <a:bodyPr lIns="0" tIns="0" rIns="0" bIns="0" rtlCol="0" anchor="t">
            <a:spAutoFit/>
          </a:bodyPr>
          <a:lstStyle/>
          <a:p>
            <a:pPr algn="l">
              <a:lnSpc>
                <a:spcPts val="5250"/>
              </a:lnSpc>
            </a:pPr>
            <a:r>
              <a:rPr lang="en-US" sz="2100" b="1">
                <a:solidFill>
                  <a:srgbClr val="000000"/>
                </a:solidFill>
                <a:latin typeface="Montserrat Bold"/>
                <a:ea typeface="Montserrat Bold"/>
                <a:cs typeface="Montserrat Bold"/>
                <a:sym typeface="Montserrat Bold"/>
              </a:rPr>
              <a:t>Step 4</a:t>
            </a:r>
          </a:p>
        </p:txBody>
      </p:sp>
      <p:grpSp>
        <p:nvGrpSpPr>
          <p:cNvPr id="5" name="Group 5"/>
          <p:cNvGrpSpPr/>
          <p:nvPr/>
        </p:nvGrpSpPr>
        <p:grpSpPr>
          <a:xfrm>
            <a:off x="1389731" y="2290974"/>
            <a:ext cx="15508538" cy="5695337"/>
            <a:chOff x="0" y="-12660"/>
            <a:chExt cx="20678051" cy="7593783"/>
          </a:xfrm>
        </p:grpSpPr>
        <p:sp>
          <p:nvSpPr>
            <p:cNvPr id="6" name="TextBox 6"/>
            <p:cNvSpPr txBox="1"/>
            <p:nvPr/>
          </p:nvSpPr>
          <p:spPr>
            <a:xfrm>
              <a:off x="0" y="3029632"/>
              <a:ext cx="6233262" cy="3713480"/>
            </a:xfrm>
            <a:prstGeom prst="rect">
              <a:avLst/>
            </a:prstGeom>
          </p:spPr>
          <p:txBody>
            <a:bodyPr lIns="0" tIns="0" rIns="0" bIns="0" rtlCol="0" anchor="t">
              <a:spAutoFit/>
            </a:bodyPr>
            <a:lstStyle/>
            <a:p>
              <a:pPr algn="l">
                <a:lnSpc>
                  <a:spcPts val="3765"/>
                </a:lnSpc>
              </a:pPr>
              <a:r>
                <a:rPr lang="en-US" sz="2100" b="1">
                  <a:solidFill>
                    <a:srgbClr val="C49430"/>
                  </a:solidFill>
                  <a:latin typeface="Noto Sans Bold"/>
                  <a:ea typeface="Noto Sans Bold"/>
                  <a:cs typeface="Noto Sans Bold"/>
                  <a:sym typeface="Noto Sans Bold"/>
                </a:rPr>
                <a:t>Provides:</a:t>
              </a:r>
            </a:p>
            <a:p>
              <a:pPr marL="670440" lvl="2" indent="-223480" algn="l">
                <a:lnSpc>
                  <a:spcPts val="3765"/>
                </a:lnSpc>
                <a:buFont typeface="Arial"/>
                <a:buChar char="⚬"/>
              </a:pPr>
              <a:r>
                <a:rPr lang="en-US" sz="2100">
                  <a:solidFill>
                    <a:srgbClr val="FFFFFF"/>
                  </a:solidFill>
                  <a:latin typeface="Noto Sans Med"/>
                  <a:ea typeface="Noto Sans Med"/>
                  <a:cs typeface="Noto Sans Med"/>
                  <a:sym typeface="Noto Sans"/>
                </a:rPr>
                <a:t>Templates</a:t>
              </a:r>
            </a:p>
            <a:p>
              <a:pPr marL="670440" lvl="2" indent="-223480" algn="l">
                <a:lnSpc>
                  <a:spcPts val="3765"/>
                </a:lnSpc>
                <a:buFont typeface="Arial"/>
                <a:buChar char="⚬"/>
              </a:pPr>
              <a:r>
                <a:rPr lang="en-US" sz="2100">
                  <a:solidFill>
                    <a:srgbClr val="FFFFFF"/>
                  </a:solidFill>
                  <a:latin typeface="Noto Sans Med"/>
                  <a:ea typeface="Noto Sans Med"/>
                  <a:cs typeface="Noto Sans Med"/>
                  <a:sym typeface="Noto Sans"/>
                </a:rPr>
                <a:t>Quality control</a:t>
              </a:r>
            </a:p>
            <a:p>
              <a:pPr marL="670440" lvl="2" indent="-223480" algn="l">
                <a:lnSpc>
                  <a:spcPts val="3765"/>
                </a:lnSpc>
                <a:buFont typeface="Arial"/>
                <a:buChar char="⚬"/>
              </a:pPr>
              <a:r>
                <a:rPr lang="en-US" sz="2100">
                  <a:solidFill>
                    <a:srgbClr val="FFFFFF"/>
                  </a:solidFill>
                  <a:latin typeface="Noto Sans Med"/>
                  <a:ea typeface="Noto Sans Med"/>
                  <a:cs typeface="Noto Sans Med"/>
                  <a:sym typeface="Noto Sans"/>
                </a:rPr>
                <a:t>Captions</a:t>
              </a:r>
            </a:p>
            <a:p>
              <a:pPr marL="670440" lvl="2" indent="-223480" algn="l">
                <a:lnSpc>
                  <a:spcPts val="3765"/>
                </a:lnSpc>
                <a:buFont typeface="Arial"/>
                <a:buChar char="⚬"/>
              </a:pPr>
              <a:r>
                <a:rPr lang="en-US" sz="2100">
                  <a:solidFill>
                    <a:srgbClr val="FFFFFF"/>
                  </a:solidFill>
                  <a:latin typeface="Noto Sans Med"/>
                  <a:ea typeface="Noto Sans Med"/>
                  <a:cs typeface="Noto Sans Med"/>
                  <a:sym typeface="Noto Sans"/>
                </a:rPr>
                <a:t>Coordination &amp; strategy</a:t>
              </a:r>
            </a:p>
            <a:p>
              <a:pPr marL="670440" lvl="2" indent="-223480" algn="l">
                <a:lnSpc>
                  <a:spcPts val="3765"/>
                </a:lnSpc>
                <a:buFont typeface="Arial"/>
                <a:buChar char="⚬"/>
              </a:pPr>
              <a:r>
                <a:rPr lang="en-US" sz="2100">
                  <a:solidFill>
                    <a:srgbClr val="FFFFFF"/>
                  </a:solidFill>
                  <a:latin typeface="Noto Sans Med"/>
                  <a:ea typeface="Noto Sans Med"/>
                  <a:cs typeface="Noto Sans Med"/>
                  <a:sym typeface="Noto Sans"/>
                </a:rPr>
                <a:t>Training (in-person, Zoom, ALC)</a:t>
              </a:r>
            </a:p>
          </p:txBody>
        </p:sp>
        <p:sp>
          <p:nvSpPr>
            <p:cNvPr id="7" name="AutoShape 7"/>
            <p:cNvSpPr/>
            <p:nvPr/>
          </p:nvSpPr>
          <p:spPr>
            <a:xfrm rot="5439660">
              <a:off x="3589972" y="3778081"/>
              <a:ext cx="7581481" cy="0"/>
            </a:xfrm>
            <a:prstGeom prst="line">
              <a:avLst/>
            </a:prstGeom>
            <a:ln w="25400" cap="rnd">
              <a:solidFill>
                <a:srgbClr val="C49430"/>
              </a:solidFill>
              <a:prstDash val="solid"/>
              <a:headEnd type="none" w="sm" len="sm"/>
              <a:tailEnd type="none" w="sm" len="sm"/>
            </a:ln>
          </p:spPr>
          <p:txBody>
            <a:bodyPr/>
            <a:lstStyle/>
            <a:p>
              <a:endParaRPr lang="en-US"/>
            </a:p>
          </p:txBody>
        </p:sp>
        <p:sp>
          <p:nvSpPr>
            <p:cNvPr id="8" name="TextBox 8"/>
            <p:cNvSpPr txBox="1"/>
            <p:nvPr/>
          </p:nvSpPr>
          <p:spPr>
            <a:xfrm>
              <a:off x="8764803" y="3029632"/>
              <a:ext cx="3038551" cy="2443480"/>
            </a:xfrm>
            <a:prstGeom prst="rect">
              <a:avLst/>
            </a:prstGeom>
          </p:spPr>
          <p:txBody>
            <a:bodyPr lIns="0" tIns="0" rIns="0" bIns="0" rtlCol="0" anchor="t">
              <a:spAutoFit/>
            </a:bodyPr>
            <a:lstStyle/>
            <a:p>
              <a:pPr algn="l">
                <a:lnSpc>
                  <a:spcPts val="3765"/>
                </a:lnSpc>
              </a:pPr>
              <a:r>
                <a:rPr lang="en-US" sz="2100" b="1">
                  <a:solidFill>
                    <a:srgbClr val="C49430"/>
                  </a:solidFill>
                  <a:latin typeface="Noto Sans Bold"/>
                  <a:ea typeface="Noto Sans Bold"/>
                  <a:cs typeface="Noto Sans Bold"/>
                  <a:sym typeface="Noto Sans Bold"/>
                </a:rPr>
                <a:t>Provides:</a:t>
              </a:r>
            </a:p>
            <a:p>
              <a:pPr marL="670442" lvl="2" indent="-223481" algn="l">
                <a:lnSpc>
                  <a:spcPts val="3765"/>
                </a:lnSpc>
                <a:buFont typeface="Arial"/>
                <a:buChar char="⚬"/>
              </a:pPr>
              <a:r>
                <a:rPr lang="en-US" sz="2100">
                  <a:solidFill>
                    <a:srgbClr val="FFFFFF"/>
                  </a:solidFill>
                  <a:latin typeface="Noto Sans Med"/>
                  <a:ea typeface="Noto Sans Med"/>
                  <a:cs typeface="Noto Sans Med"/>
                  <a:sym typeface="Noto Sans"/>
                </a:rPr>
                <a:t>Content</a:t>
              </a:r>
            </a:p>
            <a:p>
              <a:pPr marL="670442" lvl="2" indent="-223481" algn="l">
                <a:lnSpc>
                  <a:spcPts val="3765"/>
                </a:lnSpc>
                <a:buFont typeface="Arial"/>
                <a:buChar char="⚬"/>
              </a:pPr>
              <a:r>
                <a:rPr lang="en-US" sz="2100">
                  <a:solidFill>
                    <a:srgbClr val="FFFFFF"/>
                  </a:solidFill>
                  <a:latin typeface="Noto Sans Med"/>
                  <a:ea typeface="Noto Sans Med"/>
                  <a:cs typeface="Noto Sans Med"/>
                  <a:sym typeface="Noto Sans"/>
                </a:rPr>
                <a:t>Distribution</a:t>
              </a:r>
            </a:p>
            <a:p>
              <a:pPr marL="670442" lvl="2" indent="-223481" algn="l">
                <a:lnSpc>
                  <a:spcPts val="3765"/>
                </a:lnSpc>
                <a:buFont typeface="Arial"/>
                <a:buChar char="⚬"/>
              </a:pPr>
              <a:r>
                <a:rPr lang="en-US" sz="2100">
                  <a:solidFill>
                    <a:srgbClr val="FFFFFF"/>
                  </a:solidFill>
                  <a:latin typeface="Noto Sans Med"/>
                  <a:ea typeface="Noto Sans Med"/>
                  <a:cs typeface="Noto Sans Med"/>
                  <a:sym typeface="Noto Sans"/>
                </a:rPr>
                <a:t>Support </a:t>
              </a:r>
            </a:p>
          </p:txBody>
        </p:sp>
        <p:sp>
          <p:nvSpPr>
            <p:cNvPr id="9" name="TextBox 9"/>
            <p:cNvSpPr txBox="1"/>
            <p:nvPr/>
          </p:nvSpPr>
          <p:spPr>
            <a:xfrm>
              <a:off x="1222577" y="1414141"/>
              <a:ext cx="3788131" cy="645817"/>
            </a:xfrm>
            <a:prstGeom prst="rect">
              <a:avLst/>
            </a:prstGeom>
          </p:spPr>
          <p:txBody>
            <a:bodyPr lIns="0" tIns="0" rIns="0" bIns="0" rtlCol="0" anchor="t">
              <a:spAutoFit/>
            </a:bodyPr>
            <a:lstStyle/>
            <a:p>
              <a:pPr algn="ctr">
                <a:lnSpc>
                  <a:spcPts val="4060"/>
                </a:lnSpc>
              </a:pPr>
              <a:r>
                <a:rPr lang="en-US" sz="3000" b="1" spc="450" dirty="0">
                  <a:solidFill>
                    <a:srgbClr val="FFFFFF"/>
                  </a:solidFill>
                  <a:latin typeface="Oswald" pitchFamily="2" charset="77"/>
                  <a:ea typeface="Oswald Bold"/>
                  <a:cs typeface="Oswald Bold"/>
                  <a:sym typeface="Oswald Bold"/>
                </a:rPr>
                <a:t>NAD</a:t>
              </a:r>
            </a:p>
          </p:txBody>
        </p:sp>
        <p:grpSp>
          <p:nvGrpSpPr>
            <p:cNvPr id="10" name="Group 10"/>
            <p:cNvGrpSpPr/>
            <p:nvPr/>
          </p:nvGrpSpPr>
          <p:grpSpPr>
            <a:xfrm>
              <a:off x="2531428" y="19351"/>
              <a:ext cx="1170432" cy="1170432"/>
              <a:chOff x="0" y="0"/>
              <a:chExt cx="1170432" cy="1170432"/>
            </a:xfrm>
          </p:grpSpPr>
          <p:sp>
            <p:nvSpPr>
              <p:cNvPr id="11" name="Freeform 11"/>
              <p:cNvSpPr/>
              <p:nvPr/>
            </p:nvSpPr>
            <p:spPr>
              <a:xfrm>
                <a:off x="0" y="0"/>
                <a:ext cx="1170432" cy="1170432"/>
              </a:xfrm>
              <a:custGeom>
                <a:avLst/>
                <a:gdLst/>
                <a:ahLst/>
                <a:cxnLst/>
                <a:rect l="l" t="t" r="r" b="b"/>
                <a:pathLst>
                  <a:path w="1170432" h="1170432">
                    <a:moveTo>
                      <a:pt x="0" y="585216"/>
                    </a:moveTo>
                    <a:cubicBezTo>
                      <a:pt x="0" y="262001"/>
                      <a:pt x="262001" y="0"/>
                      <a:pt x="585216" y="0"/>
                    </a:cubicBezTo>
                    <a:cubicBezTo>
                      <a:pt x="908431" y="0"/>
                      <a:pt x="1170432" y="262001"/>
                      <a:pt x="1170432" y="585216"/>
                    </a:cubicBezTo>
                    <a:cubicBezTo>
                      <a:pt x="1170432" y="908431"/>
                      <a:pt x="908431" y="1170432"/>
                      <a:pt x="585216" y="1170432"/>
                    </a:cubicBezTo>
                    <a:cubicBezTo>
                      <a:pt x="262001" y="1170432"/>
                      <a:pt x="0" y="908431"/>
                      <a:pt x="0" y="585216"/>
                    </a:cubicBezTo>
                    <a:close/>
                  </a:path>
                </a:pathLst>
              </a:custGeom>
              <a:solidFill>
                <a:srgbClr val="C49430"/>
              </a:solidFill>
            </p:spPr>
            <p:txBody>
              <a:bodyPr/>
              <a:lstStyle/>
              <a:p>
                <a:endParaRPr lang="en-US"/>
              </a:p>
            </p:txBody>
          </p:sp>
        </p:grpSp>
        <p:grpSp>
          <p:nvGrpSpPr>
            <p:cNvPr id="12" name="Group 12"/>
            <p:cNvGrpSpPr/>
            <p:nvPr/>
          </p:nvGrpSpPr>
          <p:grpSpPr>
            <a:xfrm>
              <a:off x="2531428" y="19351"/>
              <a:ext cx="1170432" cy="1170432"/>
              <a:chOff x="0" y="0"/>
              <a:chExt cx="1170432" cy="1170432"/>
            </a:xfrm>
          </p:grpSpPr>
          <p:sp>
            <p:nvSpPr>
              <p:cNvPr id="13" name="Freeform 13"/>
              <p:cNvSpPr/>
              <p:nvPr/>
            </p:nvSpPr>
            <p:spPr>
              <a:xfrm>
                <a:off x="0" y="0"/>
                <a:ext cx="1170432" cy="1170432"/>
              </a:xfrm>
              <a:custGeom>
                <a:avLst/>
                <a:gdLst/>
                <a:ahLst/>
                <a:cxnLst/>
                <a:rect l="l" t="t" r="r" b="b"/>
                <a:pathLst>
                  <a:path w="1170432" h="1170432">
                    <a:moveTo>
                      <a:pt x="0" y="0"/>
                    </a:moveTo>
                    <a:lnTo>
                      <a:pt x="1170432" y="0"/>
                    </a:lnTo>
                    <a:lnTo>
                      <a:pt x="1170432" y="1170432"/>
                    </a:lnTo>
                    <a:lnTo>
                      <a:pt x="0" y="1170432"/>
                    </a:lnTo>
                    <a:close/>
                  </a:path>
                </a:pathLst>
              </a:custGeom>
              <a:blipFill>
                <a:blip r:embed="rId3">
                  <a:alphaModFix amt="0"/>
                </a:blip>
                <a:stretch>
                  <a:fillRect l="-78303" r="-78303"/>
                </a:stretch>
              </a:blipFill>
            </p:spPr>
            <p:txBody>
              <a:bodyPr/>
              <a:lstStyle/>
              <a:p>
                <a:endParaRPr lang="en-US"/>
              </a:p>
            </p:txBody>
          </p:sp>
          <p:sp>
            <p:nvSpPr>
              <p:cNvPr id="14" name="TextBox 14"/>
              <p:cNvSpPr txBox="1"/>
              <p:nvPr/>
            </p:nvSpPr>
            <p:spPr>
              <a:xfrm>
                <a:off x="0" y="-9525"/>
                <a:ext cx="1170432" cy="1179957"/>
              </a:xfrm>
              <a:prstGeom prst="rect">
                <a:avLst/>
              </a:prstGeom>
            </p:spPr>
            <p:txBody>
              <a:bodyPr lIns="0" tIns="0" rIns="0" bIns="0" rtlCol="0" anchor="ctr"/>
              <a:lstStyle/>
              <a:p>
                <a:pPr algn="ctr">
                  <a:lnSpc>
                    <a:spcPts val="3600"/>
                  </a:lnSpc>
                </a:pPr>
                <a:r>
                  <a:rPr lang="en-US" sz="3000" b="1" dirty="0">
                    <a:solidFill>
                      <a:srgbClr val="FFFFFF"/>
                    </a:solidFill>
                    <a:latin typeface="Oswald" pitchFamily="2" charset="77"/>
                    <a:ea typeface="Oswald Bold"/>
                    <a:cs typeface="Oswald Bold"/>
                    <a:sym typeface="Oswald Bold"/>
                  </a:rPr>
                  <a:t>1</a:t>
                </a:r>
              </a:p>
            </p:txBody>
          </p:sp>
        </p:grpSp>
        <p:sp>
          <p:nvSpPr>
            <p:cNvPr id="15" name="TextBox 15"/>
            <p:cNvSpPr txBox="1"/>
            <p:nvPr/>
          </p:nvSpPr>
          <p:spPr>
            <a:xfrm>
              <a:off x="7300481" y="1414141"/>
              <a:ext cx="5967209" cy="1379525"/>
            </a:xfrm>
            <a:prstGeom prst="rect">
              <a:avLst/>
            </a:prstGeom>
          </p:spPr>
          <p:txBody>
            <a:bodyPr lIns="0" tIns="0" rIns="0" bIns="0" rtlCol="0" anchor="t">
              <a:spAutoFit/>
            </a:bodyPr>
            <a:lstStyle/>
            <a:p>
              <a:pPr algn="ctr">
                <a:lnSpc>
                  <a:spcPts val="4060"/>
                </a:lnSpc>
              </a:pPr>
              <a:r>
                <a:rPr lang="en-US" sz="3000" b="1" spc="450" dirty="0">
                  <a:solidFill>
                    <a:srgbClr val="FFFFFF"/>
                  </a:solidFill>
                  <a:latin typeface="Oswald" pitchFamily="2" charset="77"/>
                  <a:ea typeface="Oswald Bold"/>
                  <a:cs typeface="Oswald Bold"/>
                  <a:sym typeface="Oswald Bold"/>
                </a:rPr>
                <a:t>UNIONS &amp; CONFERENCES</a:t>
              </a:r>
            </a:p>
          </p:txBody>
        </p:sp>
        <p:grpSp>
          <p:nvGrpSpPr>
            <p:cNvPr id="16" name="Group 16"/>
            <p:cNvGrpSpPr/>
            <p:nvPr/>
          </p:nvGrpSpPr>
          <p:grpSpPr>
            <a:xfrm>
              <a:off x="9698863" y="19351"/>
              <a:ext cx="1170432" cy="1170432"/>
              <a:chOff x="0" y="0"/>
              <a:chExt cx="1170432" cy="1170432"/>
            </a:xfrm>
          </p:grpSpPr>
          <p:sp>
            <p:nvSpPr>
              <p:cNvPr id="17" name="Freeform 17"/>
              <p:cNvSpPr/>
              <p:nvPr/>
            </p:nvSpPr>
            <p:spPr>
              <a:xfrm>
                <a:off x="0" y="0"/>
                <a:ext cx="1170432" cy="1170432"/>
              </a:xfrm>
              <a:custGeom>
                <a:avLst/>
                <a:gdLst/>
                <a:ahLst/>
                <a:cxnLst/>
                <a:rect l="l" t="t" r="r" b="b"/>
                <a:pathLst>
                  <a:path w="1170432" h="1170432">
                    <a:moveTo>
                      <a:pt x="0" y="585216"/>
                    </a:moveTo>
                    <a:cubicBezTo>
                      <a:pt x="0" y="262001"/>
                      <a:pt x="262001" y="0"/>
                      <a:pt x="585216" y="0"/>
                    </a:cubicBezTo>
                    <a:cubicBezTo>
                      <a:pt x="908431" y="0"/>
                      <a:pt x="1170432" y="262001"/>
                      <a:pt x="1170432" y="585216"/>
                    </a:cubicBezTo>
                    <a:cubicBezTo>
                      <a:pt x="1170432" y="908431"/>
                      <a:pt x="908431" y="1170432"/>
                      <a:pt x="585216" y="1170432"/>
                    </a:cubicBezTo>
                    <a:cubicBezTo>
                      <a:pt x="262001" y="1170432"/>
                      <a:pt x="0" y="908431"/>
                      <a:pt x="0" y="585216"/>
                    </a:cubicBezTo>
                    <a:close/>
                  </a:path>
                </a:pathLst>
              </a:custGeom>
              <a:solidFill>
                <a:srgbClr val="C49430"/>
              </a:solidFill>
            </p:spPr>
            <p:txBody>
              <a:bodyPr/>
              <a:lstStyle/>
              <a:p>
                <a:endParaRPr lang="en-US"/>
              </a:p>
            </p:txBody>
          </p:sp>
        </p:grpSp>
        <p:grpSp>
          <p:nvGrpSpPr>
            <p:cNvPr id="18" name="Group 18"/>
            <p:cNvGrpSpPr/>
            <p:nvPr/>
          </p:nvGrpSpPr>
          <p:grpSpPr>
            <a:xfrm>
              <a:off x="9698863" y="19351"/>
              <a:ext cx="1170432" cy="1170432"/>
              <a:chOff x="0" y="0"/>
              <a:chExt cx="1170432" cy="1170432"/>
            </a:xfrm>
          </p:grpSpPr>
          <p:sp>
            <p:nvSpPr>
              <p:cNvPr id="19" name="Freeform 19"/>
              <p:cNvSpPr/>
              <p:nvPr/>
            </p:nvSpPr>
            <p:spPr>
              <a:xfrm>
                <a:off x="0" y="0"/>
                <a:ext cx="1170432" cy="1170432"/>
              </a:xfrm>
              <a:custGeom>
                <a:avLst/>
                <a:gdLst/>
                <a:ahLst/>
                <a:cxnLst/>
                <a:rect l="l" t="t" r="r" b="b"/>
                <a:pathLst>
                  <a:path w="1170432" h="1170432">
                    <a:moveTo>
                      <a:pt x="0" y="0"/>
                    </a:moveTo>
                    <a:lnTo>
                      <a:pt x="1170432" y="0"/>
                    </a:lnTo>
                    <a:lnTo>
                      <a:pt x="1170432" y="1170432"/>
                    </a:lnTo>
                    <a:lnTo>
                      <a:pt x="0" y="1170432"/>
                    </a:lnTo>
                    <a:close/>
                  </a:path>
                </a:pathLst>
              </a:custGeom>
              <a:blipFill>
                <a:blip r:embed="rId3">
                  <a:alphaModFix amt="0"/>
                </a:blip>
                <a:stretch>
                  <a:fillRect l="-78303" r="-78303"/>
                </a:stretch>
              </a:blipFill>
            </p:spPr>
            <p:txBody>
              <a:bodyPr/>
              <a:lstStyle/>
              <a:p>
                <a:endParaRPr lang="en-US"/>
              </a:p>
            </p:txBody>
          </p:sp>
          <p:sp>
            <p:nvSpPr>
              <p:cNvPr id="20" name="TextBox 20"/>
              <p:cNvSpPr txBox="1"/>
              <p:nvPr/>
            </p:nvSpPr>
            <p:spPr>
              <a:xfrm>
                <a:off x="0" y="-9525"/>
                <a:ext cx="1170432" cy="1179957"/>
              </a:xfrm>
              <a:prstGeom prst="rect">
                <a:avLst/>
              </a:prstGeom>
            </p:spPr>
            <p:txBody>
              <a:bodyPr lIns="0" tIns="0" rIns="0" bIns="0" rtlCol="0" anchor="ctr"/>
              <a:lstStyle/>
              <a:p>
                <a:pPr algn="ctr">
                  <a:lnSpc>
                    <a:spcPts val="3600"/>
                  </a:lnSpc>
                </a:pPr>
                <a:r>
                  <a:rPr lang="en-US" sz="3000" b="1" dirty="0">
                    <a:solidFill>
                      <a:srgbClr val="FFFFFF"/>
                    </a:solidFill>
                    <a:latin typeface="Oswald" pitchFamily="2" charset="77"/>
                    <a:ea typeface="Oswald Bold"/>
                    <a:cs typeface="Oswald Bold"/>
                    <a:sym typeface="Oswald Bold"/>
                  </a:rPr>
                  <a:t>2</a:t>
                </a:r>
              </a:p>
            </p:txBody>
          </p:sp>
        </p:grpSp>
        <p:sp>
          <p:nvSpPr>
            <p:cNvPr id="21" name="TextBox 21"/>
            <p:cNvSpPr txBox="1"/>
            <p:nvPr/>
          </p:nvSpPr>
          <p:spPr>
            <a:xfrm>
              <a:off x="15609341" y="1414141"/>
              <a:ext cx="3788156" cy="1379525"/>
            </a:xfrm>
            <a:prstGeom prst="rect">
              <a:avLst/>
            </a:prstGeom>
          </p:spPr>
          <p:txBody>
            <a:bodyPr lIns="0" tIns="0" rIns="0" bIns="0" rtlCol="0" anchor="t">
              <a:spAutoFit/>
            </a:bodyPr>
            <a:lstStyle/>
            <a:p>
              <a:pPr algn="ctr">
                <a:lnSpc>
                  <a:spcPts val="4060"/>
                </a:lnSpc>
              </a:pPr>
              <a:r>
                <a:rPr lang="en-US" sz="3000" b="1" spc="450" dirty="0">
                  <a:solidFill>
                    <a:srgbClr val="FFFFFF"/>
                  </a:solidFill>
                  <a:latin typeface="Oswald" pitchFamily="2" charset="77"/>
                  <a:ea typeface="Oswald Bold"/>
                  <a:cs typeface="Oswald Bold"/>
                  <a:sym typeface="Oswald Bold"/>
                </a:rPr>
                <a:t>LOCAL CHURCH</a:t>
              </a:r>
            </a:p>
          </p:txBody>
        </p:sp>
        <p:grpSp>
          <p:nvGrpSpPr>
            <p:cNvPr id="22" name="Group 22"/>
            <p:cNvGrpSpPr/>
            <p:nvPr/>
          </p:nvGrpSpPr>
          <p:grpSpPr>
            <a:xfrm>
              <a:off x="16918203" y="19351"/>
              <a:ext cx="1170432" cy="1170432"/>
              <a:chOff x="0" y="0"/>
              <a:chExt cx="1170432" cy="1170432"/>
            </a:xfrm>
          </p:grpSpPr>
          <p:sp>
            <p:nvSpPr>
              <p:cNvPr id="23" name="Freeform 23"/>
              <p:cNvSpPr/>
              <p:nvPr/>
            </p:nvSpPr>
            <p:spPr>
              <a:xfrm>
                <a:off x="0" y="0"/>
                <a:ext cx="1170432" cy="1170432"/>
              </a:xfrm>
              <a:custGeom>
                <a:avLst/>
                <a:gdLst/>
                <a:ahLst/>
                <a:cxnLst/>
                <a:rect l="l" t="t" r="r" b="b"/>
                <a:pathLst>
                  <a:path w="1170432" h="1170432">
                    <a:moveTo>
                      <a:pt x="0" y="585216"/>
                    </a:moveTo>
                    <a:cubicBezTo>
                      <a:pt x="0" y="262001"/>
                      <a:pt x="262001" y="0"/>
                      <a:pt x="585216" y="0"/>
                    </a:cubicBezTo>
                    <a:cubicBezTo>
                      <a:pt x="908431" y="0"/>
                      <a:pt x="1170432" y="262001"/>
                      <a:pt x="1170432" y="585216"/>
                    </a:cubicBezTo>
                    <a:cubicBezTo>
                      <a:pt x="1170432" y="908431"/>
                      <a:pt x="908431" y="1170432"/>
                      <a:pt x="585216" y="1170432"/>
                    </a:cubicBezTo>
                    <a:cubicBezTo>
                      <a:pt x="262001" y="1170432"/>
                      <a:pt x="0" y="908431"/>
                      <a:pt x="0" y="585216"/>
                    </a:cubicBezTo>
                    <a:close/>
                  </a:path>
                </a:pathLst>
              </a:custGeom>
              <a:solidFill>
                <a:srgbClr val="C49430"/>
              </a:solidFill>
            </p:spPr>
            <p:txBody>
              <a:bodyPr/>
              <a:lstStyle/>
              <a:p>
                <a:endParaRPr lang="en-US"/>
              </a:p>
            </p:txBody>
          </p:sp>
        </p:grpSp>
        <p:grpSp>
          <p:nvGrpSpPr>
            <p:cNvPr id="24" name="Group 24"/>
            <p:cNvGrpSpPr/>
            <p:nvPr/>
          </p:nvGrpSpPr>
          <p:grpSpPr>
            <a:xfrm>
              <a:off x="16918203" y="19351"/>
              <a:ext cx="1170432" cy="1170432"/>
              <a:chOff x="0" y="0"/>
              <a:chExt cx="1170432" cy="1170432"/>
            </a:xfrm>
          </p:grpSpPr>
          <p:sp>
            <p:nvSpPr>
              <p:cNvPr id="25" name="Freeform 25"/>
              <p:cNvSpPr/>
              <p:nvPr/>
            </p:nvSpPr>
            <p:spPr>
              <a:xfrm>
                <a:off x="0" y="0"/>
                <a:ext cx="1170432" cy="1170432"/>
              </a:xfrm>
              <a:custGeom>
                <a:avLst/>
                <a:gdLst/>
                <a:ahLst/>
                <a:cxnLst/>
                <a:rect l="l" t="t" r="r" b="b"/>
                <a:pathLst>
                  <a:path w="1170432" h="1170432">
                    <a:moveTo>
                      <a:pt x="0" y="0"/>
                    </a:moveTo>
                    <a:lnTo>
                      <a:pt x="1170432" y="0"/>
                    </a:lnTo>
                    <a:lnTo>
                      <a:pt x="1170432" y="1170432"/>
                    </a:lnTo>
                    <a:lnTo>
                      <a:pt x="0" y="1170432"/>
                    </a:lnTo>
                    <a:close/>
                  </a:path>
                </a:pathLst>
              </a:custGeom>
              <a:blipFill>
                <a:blip r:embed="rId3">
                  <a:alphaModFix amt="0"/>
                </a:blip>
                <a:stretch>
                  <a:fillRect l="-78303" r="-78303"/>
                </a:stretch>
              </a:blipFill>
            </p:spPr>
            <p:txBody>
              <a:bodyPr/>
              <a:lstStyle/>
              <a:p>
                <a:endParaRPr lang="en-US" dirty="0"/>
              </a:p>
            </p:txBody>
          </p:sp>
          <p:sp>
            <p:nvSpPr>
              <p:cNvPr id="26" name="TextBox 26"/>
              <p:cNvSpPr txBox="1"/>
              <p:nvPr/>
            </p:nvSpPr>
            <p:spPr>
              <a:xfrm>
                <a:off x="0" y="-9525"/>
                <a:ext cx="1170432" cy="1179957"/>
              </a:xfrm>
              <a:prstGeom prst="rect">
                <a:avLst/>
              </a:prstGeom>
            </p:spPr>
            <p:txBody>
              <a:bodyPr lIns="0" tIns="0" rIns="0" bIns="0" rtlCol="0" anchor="ctr"/>
              <a:lstStyle/>
              <a:p>
                <a:pPr algn="ctr">
                  <a:lnSpc>
                    <a:spcPts val="3600"/>
                  </a:lnSpc>
                </a:pPr>
                <a:r>
                  <a:rPr lang="en-US" sz="3000" b="1" dirty="0">
                    <a:solidFill>
                      <a:srgbClr val="FFFFFF"/>
                    </a:solidFill>
                    <a:latin typeface="Oswald" pitchFamily="2" charset="77"/>
                    <a:ea typeface="Oswald Bold"/>
                    <a:cs typeface="Oswald Bold"/>
                    <a:sym typeface="Oswald Bold"/>
                  </a:rPr>
                  <a:t>3</a:t>
                </a:r>
              </a:p>
            </p:txBody>
          </p:sp>
        </p:grpSp>
        <p:sp>
          <p:nvSpPr>
            <p:cNvPr id="27" name="TextBox 27"/>
            <p:cNvSpPr txBox="1"/>
            <p:nvPr/>
          </p:nvSpPr>
          <p:spPr>
            <a:xfrm>
              <a:off x="14328775" y="5094309"/>
              <a:ext cx="4666780" cy="1808480"/>
            </a:xfrm>
            <a:prstGeom prst="rect">
              <a:avLst/>
            </a:prstGeom>
          </p:spPr>
          <p:txBody>
            <a:bodyPr lIns="0" tIns="0" rIns="0" bIns="0" rtlCol="0" anchor="t">
              <a:spAutoFit/>
            </a:bodyPr>
            <a:lstStyle/>
            <a:p>
              <a:pPr algn="l">
                <a:lnSpc>
                  <a:spcPts val="3765"/>
                </a:lnSpc>
              </a:pPr>
              <a:r>
                <a:rPr lang="en-US" sz="2100" b="1">
                  <a:solidFill>
                    <a:srgbClr val="C49430"/>
                  </a:solidFill>
                  <a:latin typeface="Noto Sans Bold"/>
                  <a:ea typeface="Noto Sans Bold"/>
                  <a:cs typeface="Noto Sans Bold"/>
                  <a:sym typeface="Noto Sans Bold"/>
                </a:rPr>
                <a:t>Receives</a:t>
              </a:r>
            </a:p>
            <a:p>
              <a:pPr marL="670442" lvl="2" indent="-223481" algn="l">
                <a:lnSpc>
                  <a:spcPts val="3765"/>
                </a:lnSpc>
                <a:buFont typeface="Arial"/>
                <a:buChar char="⚬"/>
              </a:pPr>
              <a:r>
                <a:rPr lang="en-US" sz="2100">
                  <a:solidFill>
                    <a:srgbClr val="FFFFFF"/>
                  </a:solidFill>
                  <a:latin typeface="Noto Sans Med"/>
                  <a:ea typeface="Noto Sans Med"/>
                  <a:cs typeface="Noto Sans Med"/>
                  <a:sym typeface="Noto Sans"/>
                </a:rPr>
                <a:t>90+ Pieces of Content </a:t>
              </a:r>
            </a:p>
            <a:p>
              <a:pPr marL="670442" lvl="2" indent="-223481" algn="l">
                <a:lnSpc>
                  <a:spcPts val="3765"/>
                </a:lnSpc>
                <a:buFont typeface="Arial"/>
                <a:buChar char="⚬"/>
              </a:pPr>
              <a:r>
                <a:rPr lang="en-US" sz="2100">
                  <a:solidFill>
                    <a:srgbClr val="FFFFFF"/>
                  </a:solidFill>
                  <a:latin typeface="Noto Sans Med"/>
                  <a:ea typeface="Noto Sans Med"/>
                  <a:cs typeface="Noto Sans Med"/>
                  <a:sym typeface="Noto Sans"/>
                </a:rPr>
                <a:t>Training</a:t>
              </a:r>
            </a:p>
          </p:txBody>
        </p:sp>
        <p:sp>
          <p:nvSpPr>
            <p:cNvPr id="28" name="TextBox 28"/>
            <p:cNvSpPr txBox="1"/>
            <p:nvPr/>
          </p:nvSpPr>
          <p:spPr>
            <a:xfrm>
              <a:off x="14328775" y="3029632"/>
              <a:ext cx="6349276" cy="1808480"/>
            </a:xfrm>
            <a:prstGeom prst="rect">
              <a:avLst/>
            </a:prstGeom>
          </p:spPr>
          <p:txBody>
            <a:bodyPr lIns="0" tIns="0" rIns="0" bIns="0" rtlCol="0" anchor="t">
              <a:spAutoFit/>
            </a:bodyPr>
            <a:lstStyle/>
            <a:p>
              <a:pPr algn="l">
                <a:lnSpc>
                  <a:spcPts val="3765"/>
                </a:lnSpc>
              </a:pPr>
              <a:r>
                <a:rPr lang="en-US" sz="2100" b="1">
                  <a:solidFill>
                    <a:srgbClr val="C49430"/>
                  </a:solidFill>
                  <a:latin typeface="Noto Sans Bold"/>
                  <a:ea typeface="Noto Sans Bold"/>
                  <a:cs typeface="Noto Sans Bold"/>
                  <a:sym typeface="Noto Sans Bold"/>
                </a:rPr>
                <a:t>Provides:</a:t>
              </a:r>
            </a:p>
            <a:p>
              <a:pPr marL="670442" lvl="2" indent="-223481" algn="l">
                <a:lnSpc>
                  <a:spcPts val="3765"/>
                </a:lnSpc>
                <a:buFont typeface="Arial"/>
                <a:buChar char="⚬"/>
              </a:pPr>
              <a:r>
                <a:rPr lang="en-US" sz="2100">
                  <a:solidFill>
                    <a:srgbClr val="FFFFFF"/>
                  </a:solidFill>
                  <a:latin typeface="Montserrat"/>
                  <a:ea typeface="Montserrat"/>
                  <a:cs typeface="Montserrat"/>
                  <a:sym typeface="Montserrat"/>
                </a:rPr>
                <a:t>Content (if called upon)</a:t>
              </a:r>
            </a:p>
            <a:p>
              <a:pPr marL="670442" lvl="2" indent="-223481" algn="l">
                <a:lnSpc>
                  <a:spcPts val="3765"/>
                </a:lnSpc>
                <a:buFont typeface="Arial"/>
                <a:buChar char="⚬"/>
              </a:pPr>
              <a:r>
                <a:rPr lang="en-US" sz="2100">
                  <a:solidFill>
                    <a:srgbClr val="FFFFFF"/>
                  </a:solidFill>
                  <a:latin typeface="Montserrat"/>
                  <a:ea typeface="Montserrat"/>
                  <a:cs typeface="Montserrat"/>
                  <a:sym typeface="Montserrat"/>
                </a:rPr>
                <a:t>Engagement and DM answers</a:t>
              </a:r>
            </a:p>
          </p:txBody>
        </p:sp>
        <p:sp>
          <p:nvSpPr>
            <p:cNvPr id="29" name="AutoShape 29"/>
            <p:cNvSpPr/>
            <p:nvPr/>
          </p:nvSpPr>
          <p:spPr>
            <a:xfrm flipH="1">
              <a:off x="13223959" y="147"/>
              <a:ext cx="87463" cy="7580976"/>
            </a:xfrm>
            <a:prstGeom prst="line">
              <a:avLst/>
            </a:prstGeom>
            <a:ln w="25400" cap="rnd">
              <a:solidFill>
                <a:srgbClr val="C49430"/>
              </a:solidFill>
              <a:prstDash val="solid"/>
              <a:headEnd type="none" w="sm" len="sm"/>
              <a:tailEnd type="none" w="sm" len="sm"/>
            </a:ln>
          </p:spPr>
          <p:txBody>
            <a:bodyPr/>
            <a:lstStyle/>
            <a:p>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49430"/>
        </a:solidFill>
        <a:effectLst/>
      </p:bgPr>
    </p:bg>
    <p:spTree>
      <p:nvGrpSpPr>
        <p:cNvPr id="1" name=""/>
        <p:cNvGrpSpPr/>
        <p:nvPr/>
      </p:nvGrpSpPr>
      <p:grpSpPr>
        <a:xfrm>
          <a:off x="0" y="0"/>
          <a:ext cx="0" cy="0"/>
          <a:chOff x="0" y="0"/>
          <a:chExt cx="0" cy="0"/>
        </a:xfrm>
      </p:grpSpPr>
      <p:sp>
        <p:nvSpPr>
          <p:cNvPr id="2" name="TextBox 2"/>
          <p:cNvSpPr txBox="1"/>
          <p:nvPr/>
        </p:nvSpPr>
        <p:spPr>
          <a:xfrm>
            <a:off x="4252312" y="4095226"/>
            <a:ext cx="4034466" cy="2077492"/>
          </a:xfrm>
          <a:prstGeom prst="rect">
            <a:avLst/>
          </a:prstGeom>
        </p:spPr>
        <p:txBody>
          <a:bodyPr lIns="0" tIns="0" rIns="0" bIns="0" rtlCol="0" anchor="t">
            <a:spAutoFit/>
          </a:bodyPr>
          <a:lstStyle/>
          <a:p>
            <a:pPr algn="l">
              <a:lnSpc>
                <a:spcPts val="8100"/>
              </a:lnSpc>
            </a:pPr>
            <a:r>
              <a:rPr lang="en-US" sz="6750" b="1" dirty="0">
                <a:solidFill>
                  <a:srgbClr val="013960"/>
                </a:solidFill>
                <a:latin typeface="Oswald" pitchFamily="2" charset="77"/>
                <a:ea typeface="Oswald Bold"/>
                <a:cs typeface="Oswald Bold"/>
                <a:sym typeface="Oswald Bold"/>
              </a:rPr>
              <a:t>CONTENT</a:t>
            </a:r>
          </a:p>
          <a:p>
            <a:pPr algn="l">
              <a:lnSpc>
                <a:spcPts val="8100"/>
              </a:lnSpc>
            </a:pPr>
            <a:r>
              <a:rPr lang="en-US" sz="6750" b="1" dirty="0">
                <a:solidFill>
                  <a:srgbClr val="013960"/>
                </a:solidFill>
                <a:latin typeface="Oswald" pitchFamily="2" charset="77"/>
                <a:ea typeface="Oswald Bold"/>
                <a:cs typeface="Oswald Bold"/>
                <a:sym typeface="Oswald Bold"/>
              </a:rPr>
              <a:t>REQUESTED</a:t>
            </a:r>
          </a:p>
        </p:txBody>
      </p:sp>
      <p:sp>
        <p:nvSpPr>
          <p:cNvPr id="3" name="TextBox 3"/>
          <p:cNvSpPr txBox="1"/>
          <p:nvPr/>
        </p:nvSpPr>
        <p:spPr>
          <a:xfrm>
            <a:off x="11049791" y="10689860"/>
            <a:ext cx="6156712" cy="1015841"/>
          </a:xfrm>
          <a:prstGeom prst="rect">
            <a:avLst/>
          </a:prstGeom>
        </p:spPr>
        <p:txBody>
          <a:bodyPr lIns="0" tIns="0" rIns="0" bIns="0" rtlCol="0" anchor="t">
            <a:spAutoFit/>
          </a:bodyPr>
          <a:lstStyle/>
          <a:p>
            <a:pPr algn="l">
              <a:lnSpc>
                <a:spcPts val="5250"/>
              </a:lnSpc>
            </a:pPr>
            <a:r>
              <a:rPr lang="en-US" sz="2100" b="1">
                <a:solidFill>
                  <a:srgbClr val="000000"/>
                </a:solidFill>
                <a:latin typeface="Montserrat Bold"/>
                <a:ea typeface="Montserrat Bold"/>
                <a:cs typeface="Montserrat Bold"/>
                <a:sym typeface="Montserrat Bold"/>
              </a:rPr>
              <a:t>Step 4</a:t>
            </a:r>
          </a:p>
        </p:txBody>
      </p:sp>
      <p:sp>
        <p:nvSpPr>
          <p:cNvPr id="4" name="AutoShape 4"/>
          <p:cNvSpPr/>
          <p:nvPr/>
        </p:nvSpPr>
        <p:spPr>
          <a:xfrm rot="5374260">
            <a:off x="6920036" y="5133975"/>
            <a:ext cx="3816334" cy="0"/>
          </a:xfrm>
          <a:prstGeom prst="line">
            <a:avLst/>
          </a:prstGeom>
          <a:ln w="19050" cap="rnd">
            <a:solidFill>
              <a:srgbClr val="FFFFFF"/>
            </a:solidFill>
            <a:prstDash val="solid"/>
            <a:headEnd type="none" w="sm" len="sm"/>
            <a:tailEnd type="none" w="sm" len="sm"/>
          </a:ln>
        </p:spPr>
        <p:txBody>
          <a:bodyPr/>
          <a:lstStyle/>
          <a:p>
            <a:endParaRPr lang="en-US"/>
          </a:p>
        </p:txBody>
      </p:sp>
      <p:sp>
        <p:nvSpPr>
          <p:cNvPr id="5" name="TextBox 5"/>
          <p:cNvSpPr txBox="1"/>
          <p:nvPr/>
        </p:nvSpPr>
        <p:spPr>
          <a:xfrm>
            <a:off x="9515942" y="3429638"/>
            <a:ext cx="3714740" cy="495905"/>
          </a:xfrm>
          <a:prstGeom prst="rect">
            <a:avLst/>
          </a:prstGeom>
        </p:spPr>
        <p:txBody>
          <a:bodyPr lIns="0" tIns="0" rIns="0" bIns="0" rtlCol="0" anchor="t">
            <a:spAutoFit/>
          </a:bodyPr>
          <a:lstStyle/>
          <a:p>
            <a:pPr algn="l">
              <a:lnSpc>
                <a:spcPts val="4060"/>
              </a:lnSpc>
            </a:pPr>
            <a:r>
              <a:rPr lang="en-US" sz="3000" b="1" spc="450" dirty="0">
                <a:solidFill>
                  <a:srgbClr val="FFFFFF"/>
                </a:solidFill>
                <a:latin typeface="Oswald" pitchFamily="2" charset="77"/>
                <a:ea typeface="Oswald Bold"/>
                <a:cs typeface="Oswald Bold"/>
                <a:sym typeface="Oswald Bold"/>
              </a:rPr>
              <a:t>4 STATIC POSTS</a:t>
            </a:r>
          </a:p>
        </p:txBody>
      </p:sp>
      <p:sp>
        <p:nvSpPr>
          <p:cNvPr id="6" name="TextBox 6"/>
          <p:cNvSpPr txBox="1"/>
          <p:nvPr/>
        </p:nvSpPr>
        <p:spPr>
          <a:xfrm>
            <a:off x="9515942" y="4380614"/>
            <a:ext cx="3714740" cy="495905"/>
          </a:xfrm>
          <a:prstGeom prst="rect">
            <a:avLst/>
          </a:prstGeom>
        </p:spPr>
        <p:txBody>
          <a:bodyPr lIns="0" tIns="0" rIns="0" bIns="0" rtlCol="0" anchor="t">
            <a:spAutoFit/>
          </a:bodyPr>
          <a:lstStyle/>
          <a:p>
            <a:pPr algn="l">
              <a:lnSpc>
                <a:spcPts val="4060"/>
              </a:lnSpc>
            </a:pPr>
            <a:r>
              <a:rPr lang="en-US" sz="3000" b="1" spc="450" dirty="0">
                <a:solidFill>
                  <a:srgbClr val="FFFFFF"/>
                </a:solidFill>
                <a:latin typeface="Oswald" pitchFamily="2" charset="77"/>
                <a:ea typeface="Oswald Bold"/>
                <a:cs typeface="Oswald Bold"/>
                <a:sym typeface="Oswald Bold"/>
              </a:rPr>
              <a:t>3 CAROUSELS</a:t>
            </a:r>
          </a:p>
        </p:txBody>
      </p:sp>
      <p:sp>
        <p:nvSpPr>
          <p:cNvPr id="7" name="TextBox 7"/>
          <p:cNvSpPr txBox="1"/>
          <p:nvPr/>
        </p:nvSpPr>
        <p:spPr>
          <a:xfrm>
            <a:off x="9515942" y="5331590"/>
            <a:ext cx="3714740" cy="495905"/>
          </a:xfrm>
          <a:prstGeom prst="rect">
            <a:avLst/>
          </a:prstGeom>
        </p:spPr>
        <p:txBody>
          <a:bodyPr lIns="0" tIns="0" rIns="0" bIns="0" rtlCol="0" anchor="t">
            <a:spAutoFit/>
          </a:bodyPr>
          <a:lstStyle/>
          <a:p>
            <a:pPr algn="l">
              <a:lnSpc>
                <a:spcPts val="4060"/>
              </a:lnSpc>
            </a:pPr>
            <a:r>
              <a:rPr lang="en-US" sz="3000" b="1" spc="450" dirty="0">
                <a:solidFill>
                  <a:srgbClr val="FFFFFF"/>
                </a:solidFill>
                <a:latin typeface="Oswald" pitchFamily="2" charset="77"/>
                <a:ea typeface="Oswald Bold"/>
                <a:cs typeface="Oswald Bold"/>
                <a:sym typeface="Oswald Bold"/>
              </a:rPr>
              <a:t>4 REELS</a:t>
            </a:r>
          </a:p>
        </p:txBody>
      </p:sp>
      <p:sp>
        <p:nvSpPr>
          <p:cNvPr id="8" name="TextBox 8"/>
          <p:cNvSpPr txBox="1"/>
          <p:nvPr/>
        </p:nvSpPr>
        <p:spPr>
          <a:xfrm>
            <a:off x="9515942" y="6282566"/>
            <a:ext cx="3714740" cy="495905"/>
          </a:xfrm>
          <a:prstGeom prst="rect">
            <a:avLst/>
          </a:prstGeom>
        </p:spPr>
        <p:txBody>
          <a:bodyPr lIns="0" tIns="0" rIns="0" bIns="0" rtlCol="0" anchor="t">
            <a:spAutoFit/>
          </a:bodyPr>
          <a:lstStyle/>
          <a:p>
            <a:pPr algn="l">
              <a:lnSpc>
                <a:spcPts val="4060"/>
              </a:lnSpc>
            </a:pPr>
            <a:r>
              <a:rPr lang="en-US" sz="3000" b="1" spc="450" dirty="0">
                <a:solidFill>
                  <a:srgbClr val="FFFFFF"/>
                </a:solidFill>
                <a:latin typeface="Oswald" pitchFamily="2" charset="77"/>
                <a:ea typeface="Oswald Bold"/>
                <a:cs typeface="Oswald Bold"/>
                <a:sym typeface="Oswald Bold"/>
              </a:rPr>
              <a:t>3 STORIES</a:t>
            </a:r>
          </a:p>
        </p:txBody>
      </p:sp>
      <p:grpSp>
        <p:nvGrpSpPr>
          <p:cNvPr id="9" name="Group 9"/>
          <p:cNvGrpSpPr/>
          <p:nvPr/>
        </p:nvGrpSpPr>
        <p:grpSpPr>
          <a:xfrm>
            <a:off x="14839921" y="9129617"/>
            <a:ext cx="2954912" cy="572729"/>
            <a:chOff x="0" y="0"/>
            <a:chExt cx="3939883" cy="763638"/>
          </a:xfrm>
        </p:grpSpPr>
        <p:sp>
          <p:nvSpPr>
            <p:cNvPr id="10" name="Freeform 10"/>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2"/>
              <a:stretch>
                <a:fillRect l="-19" r="-18" b="1"/>
              </a:stretch>
            </a:blipFill>
          </p:spPr>
          <p:txBody>
            <a:bodyPr/>
            <a:lstStyle/>
            <a:p>
              <a:endParaRPr 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59121" y="3765428"/>
            <a:ext cx="3344418" cy="2087013"/>
          </a:xfrm>
          <a:prstGeom prst="rect">
            <a:avLst/>
          </a:prstGeom>
        </p:spPr>
        <p:txBody>
          <a:bodyPr lIns="0" tIns="0" rIns="0" bIns="0" rtlCol="0" anchor="t">
            <a:spAutoFit/>
          </a:bodyPr>
          <a:lstStyle/>
          <a:p>
            <a:pPr algn="l">
              <a:lnSpc>
                <a:spcPts val="8100"/>
              </a:lnSpc>
            </a:pPr>
            <a:r>
              <a:rPr lang="en-US" sz="6750" b="1" dirty="0">
                <a:solidFill>
                  <a:srgbClr val="C49430"/>
                </a:solidFill>
                <a:latin typeface="Oswald" pitchFamily="2" charset="77"/>
                <a:ea typeface="Oswald Bold"/>
                <a:cs typeface="Oswald Bold"/>
                <a:sym typeface="Oswald Bold"/>
              </a:rPr>
              <a:t>CONTENT GIVEN</a:t>
            </a:r>
          </a:p>
        </p:txBody>
      </p:sp>
      <p:sp>
        <p:nvSpPr>
          <p:cNvPr id="3" name="TextBox 3"/>
          <p:cNvSpPr txBox="1"/>
          <p:nvPr/>
        </p:nvSpPr>
        <p:spPr>
          <a:xfrm>
            <a:off x="11049791" y="10689860"/>
            <a:ext cx="6156712" cy="1015841"/>
          </a:xfrm>
          <a:prstGeom prst="rect">
            <a:avLst/>
          </a:prstGeom>
        </p:spPr>
        <p:txBody>
          <a:bodyPr lIns="0" tIns="0" rIns="0" bIns="0" rtlCol="0" anchor="t">
            <a:spAutoFit/>
          </a:bodyPr>
          <a:lstStyle/>
          <a:p>
            <a:pPr algn="l">
              <a:lnSpc>
                <a:spcPts val="5250"/>
              </a:lnSpc>
            </a:pPr>
            <a:r>
              <a:rPr lang="en-US" sz="2100" b="1">
                <a:solidFill>
                  <a:srgbClr val="000000"/>
                </a:solidFill>
                <a:latin typeface="Montserrat Bold"/>
                <a:ea typeface="Montserrat Bold"/>
                <a:cs typeface="Montserrat Bold"/>
                <a:sym typeface="Montserrat Bold"/>
              </a:rPr>
              <a:t>Step 4</a:t>
            </a:r>
          </a:p>
        </p:txBody>
      </p:sp>
      <p:sp>
        <p:nvSpPr>
          <p:cNvPr id="4" name="AutoShape 4"/>
          <p:cNvSpPr/>
          <p:nvPr/>
        </p:nvSpPr>
        <p:spPr>
          <a:xfrm>
            <a:off x="5508125" y="1694337"/>
            <a:ext cx="28577" cy="6575684"/>
          </a:xfrm>
          <a:prstGeom prst="line">
            <a:avLst/>
          </a:prstGeom>
          <a:ln w="19050" cap="rnd">
            <a:solidFill>
              <a:srgbClr val="C49430"/>
            </a:solidFill>
            <a:prstDash val="solid"/>
            <a:headEnd type="none" w="sm" len="sm"/>
            <a:tailEnd type="none" w="sm" len="sm"/>
          </a:ln>
        </p:spPr>
        <p:txBody>
          <a:bodyPr/>
          <a:lstStyle/>
          <a:p>
            <a:endParaRPr lang="en-US"/>
          </a:p>
        </p:txBody>
      </p:sp>
      <p:grpSp>
        <p:nvGrpSpPr>
          <p:cNvPr id="5" name="Group 5"/>
          <p:cNvGrpSpPr/>
          <p:nvPr/>
        </p:nvGrpSpPr>
        <p:grpSpPr>
          <a:xfrm>
            <a:off x="6327315" y="3014567"/>
            <a:ext cx="10879188" cy="3954342"/>
            <a:chOff x="0" y="-47625"/>
            <a:chExt cx="14505584" cy="5272456"/>
          </a:xfrm>
        </p:grpSpPr>
        <p:sp>
          <p:nvSpPr>
            <p:cNvPr id="6" name="TextBox 6"/>
            <p:cNvSpPr txBox="1"/>
            <p:nvPr/>
          </p:nvSpPr>
          <p:spPr>
            <a:xfrm>
              <a:off x="3779520" y="797103"/>
              <a:ext cx="10726064" cy="553999"/>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Total Posts Given to Each Participant</a:t>
              </a:r>
            </a:p>
          </p:txBody>
        </p:sp>
        <p:sp>
          <p:nvSpPr>
            <p:cNvPr id="7" name="TextBox 7"/>
            <p:cNvSpPr txBox="1"/>
            <p:nvPr/>
          </p:nvSpPr>
          <p:spPr>
            <a:xfrm>
              <a:off x="3779520" y="-47625"/>
              <a:ext cx="4302557" cy="655447"/>
            </a:xfrm>
            <a:prstGeom prst="rect">
              <a:avLst/>
            </a:prstGeom>
          </p:spPr>
          <p:txBody>
            <a:bodyPr lIns="0" tIns="0" rIns="0" bIns="0" rtlCol="0" anchor="t">
              <a:spAutoFit/>
            </a:bodyPr>
            <a:lstStyle/>
            <a:p>
              <a:pPr algn="l">
                <a:lnSpc>
                  <a:spcPts val="4060"/>
                </a:lnSpc>
              </a:pPr>
              <a:r>
                <a:rPr lang="en-US" sz="3000" b="1" spc="450" dirty="0">
                  <a:solidFill>
                    <a:srgbClr val="193960"/>
                  </a:solidFill>
                  <a:latin typeface="Oswald" pitchFamily="2" charset="77"/>
                  <a:ea typeface="Oswald Bold"/>
                  <a:cs typeface="Oswald Bold"/>
                  <a:sym typeface="Oswald Bold"/>
                </a:rPr>
                <a:t>TOTAL POST</a:t>
              </a:r>
            </a:p>
          </p:txBody>
        </p:sp>
        <p:sp>
          <p:nvSpPr>
            <p:cNvPr id="8" name="TextBox 8"/>
            <p:cNvSpPr txBox="1"/>
            <p:nvPr/>
          </p:nvSpPr>
          <p:spPr>
            <a:xfrm>
              <a:off x="3779520" y="3040431"/>
              <a:ext cx="10541521" cy="2184400"/>
            </a:xfrm>
            <a:prstGeom prst="rect">
              <a:avLst/>
            </a:prstGeom>
          </p:spPr>
          <p:txBody>
            <a:bodyPr lIns="0" tIns="0" rIns="0" bIns="0" rtlCol="0" anchor="t">
              <a:spAutoFit/>
            </a:bodyPr>
            <a:lstStyle/>
            <a:p>
              <a:pPr marL="582930" lvl="1" indent="-291465" algn="l">
                <a:lnSpc>
                  <a:spcPts val="3240"/>
                </a:lnSpc>
                <a:buFont typeface="Arial"/>
                <a:buChar char="•"/>
              </a:pPr>
              <a:r>
                <a:rPr lang="en-US" sz="2700">
                  <a:solidFill>
                    <a:srgbClr val="000000"/>
                  </a:solidFill>
                  <a:latin typeface="Aptos"/>
                  <a:ea typeface="Aptos"/>
                  <a:cs typeface="Aptos"/>
                  <a:sym typeface="Aptos"/>
                </a:rPr>
                <a:t>NAD will provide translation for static content.</a:t>
              </a:r>
            </a:p>
            <a:p>
              <a:pPr marL="582930" lvl="1" indent="-291465" algn="l">
                <a:lnSpc>
                  <a:spcPts val="3240"/>
                </a:lnSpc>
                <a:buFont typeface="Arial"/>
                <a:buChar char="•"/>
              </a:pPr>
              <a:r>
                <a:rPr lang="en-US" sz="2700">
                  <a:solidFill>
                    <a:srgbClr val="000000"/>
                  </a:solidFill>
                  <a:latin typeface="Aptos"/>
                  <a:ea typeface="Aptos"/>
                  <a:cs typeface="Aptos"/>
                  <a:sym typeface="Aptos"/>
                </a:rPr>
                <a:t> Unions will provide reels in various languages: English, Spanish &amp; French. </a:t>
              </a:r>
            </a:p>
            <a:p>
              <a:pPr marL="582930" lvl="1" indent="-291465" algn="l">
                <a:lnSpc>
                  <a:spcPts val="3240"/>
                </a:lnSpc>
                <a:buFont typeface="Arial"/>
                <a:buChar char="•"/>
              </a:pPr>
              <a:r>
                <a:rPr lang="en-US" sz="2700">
                  <a:solidFill>
                    <a:srgbClr val="000000"/>
                  </a:solidFill>
                  <a:latin typeface="Aptos"/>
                  <a:ea typeface="Aptos"/>
                  <a:cs typeface="Aptos"/>
                  <a:sym typeface="Aptos"/>
                </a:rPr>
                <a:t>NAD can assist with French. </a:t>
              </a:r>
            </a:p>
          </p:txBody>
        </p:sp>
        <p:sp>
          <p:nvSpPr>
            <p:cNvPr id="9" name="TextBox 9"/>
            <p:cNvSpPr txBox="1"/>
            <p:nvPr/>
          </p:nvSpPr>
          <p:spPr>
            <a:xfrm>
              <a:off x="3779520" y="2195703"/>
              <a:ext cx="4302557" cy="645817"/>
            </a:xfrm>
            <a:prstGeom prst="rect">
              <a:avLst/>
            </a:prstGeom>
          </p:spPr>
          <p:txBody>
            <a:bodyPr lIns="0" tIns="0" rIns="0" bIns="0" rtlCol="0" anchor="t">
              <a:spAutoFit/>
            </a:bodyPr>
            <a:lstStyle/>
            <a:p>
              <a:pPr algn="l">
                <a:lnSpc>
                  <a:spcPts val="4060"/>
                </a:lnSpc>
              </a:pPr>
              <a:r>
                <a:rPr lang="en-US" sz="3000" b="1" spc="450" dirty="0">
                  <a:solidFill>
                    <a:srgbClr val="193960"/>
                  </a:solidFill>
                  <a:latin typeface="Oswald" pitchFamily="2" charset="77"/>
                  <a:ea typeface="Oswald Bold"/>
                  <a:cs typeface="Oswald Bold"/>
                  <a:sym typeface="Oswald Bold"/>
                </a:rPr>
                <a:t>LANGUAGES</a:t>
              </a:r>
            </a:p>
          </p:txBody>
        </p:sp>
        <p:sp>
          <p:nvSpPr>
            <p:cNvPr id="10" name="TextBox 10"/>
            <p:cNvSpPr txBox="1"/>
            <p:nvPr/>
          </p:nvSpPr>
          <p:spPr>
            <a:xfrm>
              <a:off x="0" y="600075"/>
              <a:ext cx="3254019" cy="937180"/>
            </a:xfrm>
            <a:prstGeom prst="rect">
              <a:avLst/>
            </a:prstGeom>
          </p:spPr>
          <p:txBody>
            <a:bodyPr lIns="0" tIns="0" rIns="0" bIns="0" rtlCol="0" anchor="t">
              <a:spAutoFit/>
            </a:bodyPr>
            <a:lstStyle/>
            <a:p>
              <a:pPr algn="r">
                <a:lnSpc>
                  <a:spcPts val="4500"/>
                </a:lnSpc>
              </a:pPr>
              <a:r>
                <a:rPr lang="en-US" sz="9000" b="1" spc="450" dirty="0">
                  <a:solidFill>
                    <a:srgbClr val="C49430"/>
                  </a:solidFill>
                  <a:latin typeface="Oswald" pitchFamily="2" charset="77"/>
                  <a:ea typeface="Oswald Bold"/>
                  <a:cs typeface="Oswald Bold"/>
                  <a:sym typeface="Oswald Bold"/>
                </a:rPr>
                <a:t>120+</a:t>
              </a:r>
            </a:p>
          </p:txBody>
        </p:sp>
        <p:sp>
          <p:nvSpPr>
            <p:cNvPr id="11" name="TextBox 11"/>
            <p:cNvSpPr txBox="1"/>
            <p:nvPr/>
          </p:nvSpPr>
          <p:spPr>
            <a:xfrm>
              <a:off x="1627011" y="3397402"/>
              <a:ext cx="3254019" cy="937180"/>
            </a:xfrm>
            <a:prstGeom prst="rect">
              <a:avLst/>
            </a:prstGeom>
          </p:spPr>
          <p:txBody>
            <a:bodyPr lIns="0" tIns="0" rIns="0" bIns="0" rtlCol="0" anchor="t">
              <a:spAutoFit/>
            </a:bodyPr>
            <a:lstStyle/>
            <a:p>
              <a:pPr algn="l">
                <a:lnSpc>
                  <a:spcPts val="4500"/>
                </a:lnSpc>
              </a:pPr>
              <a:r>
                <a:rPr lang="en-US" sz="9000" b="1" spc="450" dirty="0">
                  <a:solidFill>
                    <a:srgbClr val="C49430"/>
                  </a:solidFill>
                  <a:latin typeface="Oswald" pitchFamily="2" charset="77"/>
                  <a:ea typeface="Oswald Bold"/>
                  <a:cs typeface="Oswald Bold"/>
                  <a:sym typeface="Oswald Bold"/>
                </a:rPr>
                <a:t>3</a:t>
              </a:r>
            </a:p>
          </p:txBody>
        </p:sp>
      </p:grpSp>
      <p:grpSp>
        <p:nvGrpSpPr>
          <p:cNvPr id="12" name="Group 12"/>
          <p:cNvGrpSpPr/>
          <p:nvPr/>
        </p:nvGrpSpPr>
        <p:grpSpPr>
          <a:xfrm>
            <a:off x="14846075" y="9145200"/>
            <a:ext cx="2954903" cy="570995"/>
            <a:chOff x="0" y="0"/>
            <a:chExt cx="3939870" cy="761327"/>
          </a:xfrm>
        </p:grpSpPr>
        <p:sp>
          <p:nvSpPr>
            <p:cNvPr id="13" name="Freeform 13"/>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2"/>
              <a:stretch>
                <a:fillRect t="-131" r="1" b="-128"/>
              </a:stretch>
            </a:blipFill>
          </p:spPr>
          <p:txBody>
            <a:bodyPr/>
            <a:lstStyle/>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49430"/>
        </a:solidFill>
        <a:effectLst/>
      </p:bgPr>
    </p:bg>
    <p:spTree>
      <p:nvGrpSpPr>
        <p:cNvPr id="1" name=""/>
        <p:cNvGrpSpPr/>
        <p:nvPr/>
      </p:nvGrpSpPr>
      <p:grpSpPr>
        <a:xfrm>
          <a:off x="0" y="0"/>
          <a:ext cx="0" cy="0"/>
          <a:chOff x="0" y="0"/>
          <a:chExt cx="0" cy="0"/>
        </a:xfrm>
      </p:grpSpPr>
      <p:sp>
        <p:nvSpPr>
          <p:cNvPr id="2" name="TextBox 2"/>
          <p:cNvSpPr txBox="1"/>
          <p:nvPr/>
        </p:nvSpPr>
        <p:spPr>
          <a:xfrm>
            <a:off x="6528997" y="994067"/>
            <a:ext cx="5230016" cy="1038746"/>
          </a:xfrm>
          <a:prstGeom prst="rect">
            <a:avLst/>
          </a:prstGeom>
        </p:spPr>
        <p:txBody>
          <a:bodyPr lIns="0" tIns="0" rIns="0" bIns="0" rtlCol="0" anchor="t">
            <a:spAutoFit/>
          </a:bodyPr>
          <a:lstStyle/>
          <a:p>
            <a:pPr algn="ctr">
              <a:lnSpc>
                <a:spcPts val="8100"/>
              </a:lnSpc>
            </a:pPr>
            <a:r>
              <a:rPr lang="en-US" sz="6750" b="1" dirty="0">
                <a:solidFill>
                  <a:srgbClr val="FFFFFF"/>
                </a:solidFill>
                <a:latin typeface="Oswald" pitchFamily="2" charset="77"/>
                <a:ea typeface="Oswald Bold"/>
                <a:cs typeface="Oswald Bold"/>
                <a:sym typeface="Oswald Bold"/>
              </a:rPr>
              <a:t>THE TRACKING</a:t>
            </a:r>
          </a:p>
        </p:txBody>
      </p:sp>
      <p:sp>
        <p:nvSpPr>
          <p:cNvPr id="3" name="TextBox 3"/>
          <p:cNvSpPr txBox="1"/>
          <p:nvPr/>
        </p:nvSpPr>
        <p:spPr>
          <a:xfrm>
            <a:off x="11049791" y="10689860"/>
            <a:ext cx="6156712" cy="1015841"/>
          </a:xfrm>
          <a:prstGeom prst="rect">
            <a:avLst/>
          </a:prstGeom>
        </p:spPr>
        <p:txBody>
          <a:bodyPr lIns="0" tIns="0" rIns="0" bIns="0" rtlCol="0" anchor="t">
            <a:spAutoFit/>
          </a:bodyPr>
          <a:lstStyle/>
          <a:p>
            <a:pPr algn="l">
              <a:lnSpc>
                <a:spcPts val="5250"/>
              </a:lnSpc>
            </a:pPr>
            <a:r>
              <a:rPr lang="en-US" sz="2100" b="1">
                <a:solidFill>
                  <a:srgbClr val="000000"/>
                </a:solidFill>
                <a:latin typeface="Montserrat Bold"/>
                <a:ea typeface="Montserrat Bold"/>
                <a:cs typeface="Montserrat Bold"/>
                <a:sym typeface="Montserrat Bold"/>
              </a:rPr>
              <a:t>Step 4</a:t>
            </a:r>
          </a:p>
        </p:txBody>
      </p:sp>
      <p:grpSp>
        <p:nvGrpSpPr>
          <p:cNvPr id="4" name="Group 4"/>
          <p:cNvGrpSpPr/>
          <p:nvPr/>
        </p:nvGrpSpPr>
        <p:grpSpPr>
          <a:xfrm>
            <a:off x="2012718" y="2060581"/>
            <a:ext cx="7556383" cy="7576052"/>
            <a:chOff x="0" y="0"/>
            <a:chExt cx="10075177" cy="10101402"/>
          </a:xfrm>
        </p:grpSpPr>
        <p:sp>
          <p:nvSpPr>
            <p:cNvPr id="5" name="Freeform 5"/>
            <p:cNvSpPr/>
            <p:nvPr/>
          </p:nvSpPr>
          <p:spPr>
            <a:xfrm>
              <a:off x="0" y="0"/>
              <a:ext cx="10075164" cy="10101453"/>
            </a:xfrm>
            <a:custGeom>
              <a:avLst/>
              <a:gdLst/>
              <a:ahLst/>
              <a:cxnLst/>
              <a:rect l="l" t="t" r="r" b="b"/>
              <a:pathLst>
                <a:path w="10075164" h="10101453">
                  <a:moveTo>
                    <a:pt x="0" y="0"/>
                  </a:moveTo>
                  <a:lnTo>
                    <a:pt x="10075164" y="0"/>
                  </a:lnTo>
                  <a:lnTo>
                    <a:pt x="10075164" y="10101453"/>
                  </a:lnTo>
                  <a:lnTo>
                    <a:pt x="0" y="10101453"/>
                  </a:lnTo>
                  <a:lnTo>
                    <a:pt x="0" y="0"/>
                  </a:lnTo>
                  <a:close/>
                </a:path>
              </a:pathLst>
            </a:custGeom>
            <a:blipFill>
              <a:blip r:embed="rId2"/>
              <a:stretch>
                <a:fillRect t="-29" b="-28"/>
              </a:stretch>
            </a:blipFill>
          </p:spPr>
          <p:txBody>
            <a:bodyPr/>
            <a:lstStyle/>
            <a:p>
              <a:endParaRPr lang="en-US"/>
            </a:p>
          </p:txBody>
        </p:sp>
      </p:grpSp>
      <p:grpSp>
        <p:nvGrpSpPr>
          <p:cNvPr id="6" name="Group 6"/>
          <p:cNvGrpSpPr/>
          <p:nvPr/>
        </p:nvGrpSpPr>
        <p:grpSpPr>
          <a:xfrm>
            <a:off x="14839921" y="9129617"/>
            <a:ext cx="2954912" cy="572729"/>
            <a:chOff x="0" y="0"/>
            <a:chExt cx="3939883" cy="763638"/>
          </a:xfrm>
        </p:grpSpPr>
        <p:sp>
          <p:nvSpPr>
            <p:cNvPr id="7" name="Freeform 7"/>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sp>
        <p:nvSpPr>
          <p:cNvPr id="8" name="TextBox 8"/>
          <p:cNvSpPr txBox="1"/>
          <p:nvPr/>
        </p:nvSpPr>
        <p:spPr>
          <a:xfrm>
            <a:off x="9660541" y="4764976"/>
            <a:ext cx="6565392" cy="1986048"/>
          </a:xfrm>
          <a:prstGeom prst="rect">
            <a:avLst/>
          </a:prstGeom>
        </p:spPr>
        <p:txBody>
          <a:bodyPr lIns="0" tIns="0" rIns="0" bIns="0" rtlCol="0" anchor="t">
            <a:spAutoFit/>
          </a:bodyPr>
          <a:lstStyle/>
          <a:p>
            <a:pPr algn="just">
              <a:lnSpc>
                <a:spcPts val="2520"/>
              </a:lnSpc>
            </a:pPr>
            <a:r>
              <a:rPr lang="en-US" sz="2100" b="1">
                <a:solidFill>
                  <a:srgbClr val="FFFFFF"/>
                </a:solidFill>
                <a:latin typeface="Noto Sans Bold"/>
                <a:ea typeface="Noto Sans Bold"/>
                <a:cs typeface="Noto Sans Bold"/>
                <a:sym typeface="Noto Sans Bold"/>
              </a:rPr>
              <a:t>Adventist Connect </a:t>
            </a:r>
            <a:r>
              <a:rPr lang="en-US" sz="2100">
                <a:solidFill>
                  <a:srgbClr val="FFFFFF"/>
                </a:solidFill>
                <a:latin typeface="Noto Sans Med"/>
                <a:ea typeface="Noto Sans Med"/>
                <a:cs typeface="Noto Sans Med"/>
                <a:sym typeface="Noto Sans"/>
              </a:rPr>
              <a:t>will provide </a:t>
            </a:r>
            <a:r>
              <a:rPr lang="en-US" sz="2100" b="1">
                <a:solidFill>
                  <a:srgbClr val="FFFFFF"/>
                </a:solidFill>
                <a:latin typeface="Noto Sans Bold"/>
                <a:ea typeface="Noto Sans Bold"/>
                <a:cs typeface="Noto Sans Bold"/>
                <a:sym typeface="Noto Sans Bold"/>
              </a:rPr>
              <a:t>Thrive</a:t>
            </a:r>
            <a:r>
              <a:rPr lang="en-US" sz="2100">
                <a:solidFill>
                  <a:srgbClr val="FFFFFF"/>
                </a:solidFill>
                <a:latin typeface="Noto Sans Med"/>
                <a:ea typeface="Noto Sans Med"/>
                <a:cs typeface="Noto Sans Med"/>
                <a:sym typeface="Noto Sans"/>
              </a:rPr>
              <a:t> to every church to track interests. interest tracker for churches. And every month starting in July, NAD, union, and conference teams meet together to pray and strategize and share updates via Zoom. In 2027, they share monthly updates on statistics.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846075" y="9145200"/>
            <a:ext cx="2954903" cy="570995"/>
            <a:chOff x="0" y="0"/>
            <a:chExt cx="3939870" cy="761327"/>
          </a:xfrm>
        </p:grpSpPr>
        <p:sp>
          <p:nvSpPr>
            <p:cNvPr id="3" name="Freeform 3"/>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2"/>
              <a:stretch>
                <a:fillRect t="-131" r="1" b="-128"/>
              </a:stretch>
            </a:blipFill>
          </p:spPr>
          <p:txBody>
            <a:bodyPr/>
            <a:lstStyle/>
            <a:p>
              <a:endParaRPr lang="en-US"/>
            </a:p>
          </p:txBody>
        </p:sp>
      </p:grpSp>
      <p:grpSp>
        <p:nvGrpSpPr>
          <p:cNvPr id="4" name="Group 4"/>
          <p:cNvGrpSpPr/>
          <p:nvPr/>
        </p:nvGrpSpPr>
        <p:grpSpPr>
          <a:xfrm>
            <a:off x="9635738" y="2180844"/>
            <a:ext cx="877824" cy="877824"/>
            <a:chOff x="0" y="0"/>
            <a:chExt cx="1170432" cy="1170432"/>
          </a:xfrm>
        </p:grpSpPr>
        <p:sp>
          <p:nvSpPr>
            <p:cNvPr id="5" name="Freeform 5"/>
            <p:cNvSpPr/>
            <p:nvPr/>
          </p:nvSpPr>
          <p:spPr>
            <a:xfrm>
              <a:off x="0" y="0"/>
              <a:ext cx="1170432" cy="1170432"/>
            </a:xfrm>
            <a:custGeom>
              <a:avLst/>
              <a:gdLst/>
              <a:ahLst/>
              <a:cxnLst/>
              <a:rect l="l" t="t" r="r" b="b"/>
              <a:pathLst>
                <a:path w="1170432" h="1170432">
                  <a:moveTo>
                    <a:pt x="0" y="0"/>
                  </a:moveTo>
                  <a:lnTo>
                    <a:pt x="1170432" y="0"/>
                  </a:lnTo>
                  <a:lnTo>
                    <a:pt x="1170432" y="1170432"/>
                  </a:lnTo>
                  <a:lnTo>
                    <a:pt x="0" y="1170432"/>
                  </a:lnTo>
                  <a:close/>
                </a:path>
              </a:pathLst>
            </a:custGeom>
            <a:blipFill>
              <a:blip r:embed="rId3">
                <a:alphaModFix amt="0"/>
              </a:blip>
              <a:stretch>
                <a:fillRect l="-78303" r="-78303"/>
              </a:stretch>
            </a:blipFill>
          </p:spPr>
          <p:txBody>
            <a:bodyPr/>
            <a:lstStyle/>
            <a:p>
              <a:endParaRPr lang="en-US"/>
            </a:p>
          </p:txBody>
        </p:sp>
        <p:sp>
          <p:nvSpPr>
            <p:cNvPr id="6" name="TextBox 6"/>
            <p:cNvSpPr txBox="1"/>
            <p:nvPr/>
          </p:nvSpPr>
          <p:spPr>
            <a:xfrm>
              <a:off x="0" y="-9525"/>
              <a:ext cx="1170432" cy="1179957"/>
            </a:xfrm>
            <a:prstGeom prst="rect">
              <a:avLst/>
            </a:prstGeom>
          </p:spPr>
          <p:txBody>
            <a:bodyPr lIns="0" tIns="0" rIns="0" bIns="0" rtlCol="0" anchor="ctr"/>
            <a:lstStyle/>
            <a:p>
              <a:pPr algn="ctr">
                <a:lnSpc>
                  <a:spcPts val="3600"/>
                </a:lnSpc>
              </a:pPr>
              <a:r>
                <a:rPr lang="en-US" sz="3000" b="1">
                  <a:solidFill>
                    <a:srgbClr val="FFFFFF"/>
                  </a:solidFill>
                  <a:latin typeface="Oswald Bold"/>
                  <a:ea typeface="Oswald Bold"/>
                  <a:cs typeface="Oswald Bold"/>
                  <a:sym typeface="Oswald Bold"/>
                </a:rPr>
                <a:t>1</a:t>
              </a:r>
            </a:p>
          </p:txBody>
        </p:sp>
      </p:grpSp>
      <p:sp>
        <p:nvSpPr>
          <p:cNvPr id="7" name="TextBox 7"/>
          <p:cNvSpPr txBox="1"/>
          <p:nvPr/>
        </p:nvSpPr>
        <p:spPr>
          <a:xfrm>
            <a:off x="11049791" y="10689860"/>
            <a:ext cx="6156712" cy="1015841"/>
          </a:xfrm>
          <a:prstGeom prst="rect">
            <a:avLst/>
          </a:prstGeom>
        </p:spPr>
        <p:txBody>
          <a:bodyPr lIns="0" tIns="0" rIns="0" bIns="0" rtlCol="0" anchor="t">
            <a:spAutoFit/>
          </a:bodyPr>
          <a:lstStyle/>
          <a:p>
            <a:pPr algn="l">
              <a:lnSpc>
                <a:spcPts val="5250"/>
              </a:lnSpc>
            </a:pPr>
            <a:r>
              <a:rPr lang="en-US" sz="2100" b="1">
                <a:solidFill>
                  <a:srgbClr val="000000"/>
                </a:solidFill>
                <a:latin typeface="Montserrat Bold"/>
                <a:ea typeface="Montserrat Bold"/>
                <a:cs typeface="Montserrat Bold"/>
                <a:sym typeface="Montserrat Bold"/>
              </a:rPr>
              <a:t>Step 4</a:t>
            </a:r>
          </a:p>
        </p:txBody>
      </p:sp>
      <p:sp>
        <p:nvSpPr>
          <p:cNvPr id="8" name="TextBox 8"/>
          <p:cNvSpPr txBox="1"/>
          <p:nvPr/>
        </p:nvSpPr>
        <p:spPr>
          <a:xfrm>
            <a:off x="5774612" y="2171319"/>
            <a:ext cx="6738776" cy="1038746"/>
          </a:xfrm>
          <a:prstGeom prst="rect">
            <a:avLst/>
          </a:prstGeom>
        </p:spPr>
        <p:txBody>
          <a:bodyPr lIns="0" tIns="0" rIns="0" bIns="0" rtlCol="0" anchor="t">
            <a:spAutoFit/>
          </a:bodyPr>
          <a:lstStyle/>
          <a:p>
            <a:pPr algn="ctr">
              <a:lnSpc>
                <a:spcPts val="8100"/>
              </a:lnSpc>
            </a:pPr>
            <a:r>
              <a:rPr lang="en-US" sz="6750" b="1" dirty="0">
                <a:solidFill>
                  <a:srgbClr val="C49430"/>
                </a:solidFill>
                <a:latin typeface="Oswald" pitchFamily="2" charset="77"/>
                <a:ea typeface="Oswald Bold"/>
                <a:cs typeface="Oswald Bold"/>
                <a:sym typeface="Oswald Bold"/>
              </a:rPr>
              <a:t>FUTURE ROADMAP</a:t>
            </a:r>
          </a:p>
        </p:txBody>
      </p:sp>
      <p:grpSp>
        <p:nvGrpSpPr>
          <p:cNvPr id="9" name="Group 9"/>
          <p:cNvGrpSpPr/>
          <p:nvPr/>
        </p:nvGrpSpPr>
        <p:grpSpPr>
          <a:xfrm>
            <a:off x="1214318" y="3995452"/>
            <a:ext cx="15678817" cy="1148049"/>
            <a:chOff x="0" y="-47625"/>
            <a:chExt cx="20905089" cy="1530731"/>
          </a:xfrm>
        </p:grpSpPr>
        <p:sp>
          <p:nvSpPr>
            <p:cNvPr id="10" name="TextBox 10"/>
            <p:cNvSpPr txBox="1"/>
            <p:nvPr/>
          </p:nvSpPr>
          <p:spPr>
            <a:xfrm>
              <a:off x="4883696" y="765137"/>
              <a:ext cx="6233262" cy="678396"/>
            </a:xfrm>
            <a:prstGeom prst="rect">
              <a:avLst/>
            </a:prstGeom>
          </p:spPr>
          <p:txBody>
            <a:bodyPr lIns="0" tIns="0" rIns="0" bIns="0" rtlCol="0" anchor="t">
              <a:spAutoFit/>
            </a:bodyPr>
            <a:lstStyle/>
            <a:p>
              <a:pPr algn="ctr">
                <a:lnSpc>
                  <a:spcPts val="3765"/>
                </a:lnSpc>
              </a:pPr>
              <a:r>
                <a:rPr lang="en-US" sz="2100" spc="900">
                  <a:solidFill>
                    <a:srgbClr val="000000"/>
                  </a:solidFill>
                  <a:latin typeface="Oswald"/>
                  <a:ea typeface="Oswald"/>
                  <a:cs typeface="Oswald"/>
                  <a:sym typeface="Oswald"/>
                </a:rPr>
                <a:t>JUL-AUG 2026</a:t>
              </a:r>
            </a:p>
          </p:txBody>
        </p:sp>
        <p:sp>
          <p:nvSpPr>
            <p:cNvPr id="11" name="TextBox 11"/>
            <p:cNvSpPr txBox="1"/>
            <p:nvPr/>
          </p:nvSpPr>
          <p:spPr>
            <a:xfrm>
              <a:off x="6055463" y="-47625"/>
              <a:ext cx="3788131" cy="645817"/>
            </a:xfrm>
            <a:prstGeom prst="rect">
              <a:avLst/>
            </a:prstGeom>
          </p:spPr>
          <p:txBody>
            <a:bodyPr lIns="0" tIns="0" rIns="0" bIns="0" rtlCol="0" anchor="t">
              <a:spAutoFit/>
            </a:bodyPr>
            <a:lstStyle/>
            <a:p>
              <a:pPr algn="ctr">
                <a:lnSpc>
                  <a:spcPts val="4060"/>
                </a:lnSpc>
              </a:pPr>
              <a:r>
                <a:rPr lang="en-US" sz="3000" b="1" spc="450" dirty="0">
                  <a:solidFill>
                    <a:srgbClr val="193960"/>
                  </a:solidFill>
                  <a:latin typeface="Oswald" pitchFamily="2" charset="77"/>
                  <a:ea typeface="Oswald Bold"/>
                  <a:cs typeface="Oswald Bold"/>
                  <a:sym typeface="Oswald Bold"/>
                </a:rPr>
                <a:t>STAGE 2</a:t>
              </a:r>
            </a:p>
          </p:txBody>
        </p:sp>
        <p:sp>
          <p:nvSpPr>
            <p:cNvPr id="12" name="TextBox 12"/>
            <p:cNvSpPr txBox="1"/>
            <p:nvPr/>
          </p:nvSpPr>
          <p:spPr>
            <a:xfrm>
              <a:off x="0" y="765137"/>
              <a:ext cx="6233262" cy="678396"/>
            </a:xfrm>
            <a:prstGeom prst="rect">
              <a:avLst/>
            </a:prstGeom>
          </p:spPr>
          <p:txBody>
            <a:bodyPr lIns="0" tIns="0" rIns="0" bIns="0" rtlCol="0" anchor="t">
              <a:spAutoFit/>
            </a:bodyPr>
            <a:lstStyle/>
            <a:p>
              <a:pPr algn="ctr">
                <a:lnSpc>
                  <a:spcPts val="3765"/>
                </a:lnSpc>
              </a:pPr>
              <a:r>
                <a:rPr lang="en-US" sz="2100" spc="900">
                  <a:solidFill>
                    <a:srgbClr val="000000"/>
                  </a:solidFill>
                  <a:latin typeface="Oswald"/>
                  <a:ea typeface="Oswald"/>
                  <a:cs typeface="Oswald"/>
                  <a:sym typeface="Oswald"/>
                </a:rPr>
                <a:t>JUN 2026</a:t>
              </a:r>
            </a:p>
          </p:txBody>
        </p:sp>
        <p:sp>
          <p:nvSpPr>
            <p:cNvPr id="13" name="TextBox 13"/>
            <p:cNvSpPr txBox="1"/>
            <p:nvPr/>
          </p:nvSpPr>
          <p:spPr>
            <a:xfrm>
              <a:off x="1235265" y="-47625"/>
              <a:ext cx="3788131" cy="645817"/>
            </a:xfrm>
            <a:prstGeom prst="rect">
              <a:avLst/>
            </a:prstGeom>
          </p:spPr>
          <p:txBody>
            <a:bodyPr lIns="0" tIns="0" rIns="0" bIns="0" rtlCol="0" anchor="t">
              <a:spAutoFit/>
            </a:bodyPr>
            <a:lstStyle/>
            <a:p>
              <a:pPr algn="ctr">
                <a:lnSpc>
                  <a:spcPts val="4060"/>
                </a:lnSpc>
              </a:pPr>
              <a:r>
                <a:rPr lang="en-US" sz="3000" b="1" spc="450" dirty="0">
                  <a:solidFill>
                    <a:srgbClr val="193960"/>
                  </a:solidFill>
                  <a:latin typeface="Oswald" pitchFamily="2" charset="77"/>
                  <a:ea typeface="Oswald Bold"/>
                  <a:cs typeface="Oswald Bold"/>
                  <a:sym typeface="Oswald Bold"/>
                </a:rPr>
                <a:t>STAGE 1</a:t>
              </a:r>
            </a:p>
          </p:txBody>
        </p:sp>
        <p:sp>
          <p:nvSpPr>
            <p:cNvPr id="14" name="TextBox 14"/>
            <p:cNvSpPr txBox="1"/>
            <p:nvPr/>
          </p:nvSpPr>
          <p:spPr>
            <a:xfrm>
              <a:off x="9626536" y="765137"/>
              <a:ext cx="6233262" cy="678396"/>
            </a:xfrm>
            <a:prstGeom prst="rect">
              <a:avLst/>
            </a:prstGeom>
          </p:spPr>
          <p:txBody>
            <a:bodyPr lIns="0" tIns="0" rIns="0" bIns="0" rtlCol="0" anchor="t">
              <a:spAutoFit/>
            </a:bodyPr>
            <a:lstStyle/>
            <a:p>
              <a:pPr algn="ctr">
                <a:lnSpc>
                  <a:spcPts val="3765"/>
                </a:lnSpc>
              </a:pPr>
              <a:r>
                <a:rPr lang="en-US" sz="2100" spc="900">
                  <a:solidFill>
                    <a:srgbClr val="000000"/>
                  </a:solidFill>
                  <a:latin typeface="Oswald"/>
                  <a:ea typeface="Oswald"/>
                  <a:cs typeface="Oswald"/>
                  <a:sym typeface="Oswald"/>
                </a:rPr>
                <a:t>SEPT-DEC 2026</a:t>
              </a:r>
            </a:p>
          </p:txBody>
        </p:sp>
        <p:sp>
          <p:nvSpPr>
            <p:cNvPr id="15" name="TextBox 15"/>
            <p:cNvSpPr txBox="1"/>
            <p:nvPr/>
          </p:nvSpPr>
          <p:spPr>
            <a:xfrm>
              <a:off x="10798302" y="-47625"/>
              <a:ext cx="3788131" cy="645817"/>
            </a:xfrm>
            <a:prstGeom prst="rect">
              <a:avLst/>
            </a:prstGeom>
          </p:spPr>
          <p:txBody>
            <a:bodyPr lIns="0" tIns="0" rIns="0" bIns="0" rtlCol="0" anchor="t">
              <a:spAutoFit/>
            </a:bodyPr>
            <a:lstStyle/>
            <a:p>
              <a:pPr algn="ctr">
                <a:lnSpc>
                  <a:spcPts val="4060"/>
                </a:lnSpc>
              </a:pPr>
              <a:r>
                <a:rPr lang="en-US" sz="3000" b="1" spc="450" dirty="0">
                  <a:solidFill>
                    <a:srgbClr val="193960"/>
                  </a:solidFill>
                  <a:latin typeface="Oswald" pitchFamily="2" charset="77"/>
                  <a:ea typeface="Oswald Bold"/>
                  <a:cs typeface="Oswald Bold"/>
                  <a:sym typeface="Oswald Bold"/>
                </a:rPr>
                <a:t>STAGE 3</a:t>
              </a:r>
            </a:p>
          </p:txBody>
        </p:sp>
        <p:sp>
          <p:nvSpPr>
            <p:cNvPr id="16" name="TextBox 16"/>
            <p:cNvSpPr txBox="1"/>
            <p:nvPr/>
          </p:nvSpPr>
          <p:spPr>
            <a:xfrm>
              <a:off x="14671827" y="804710"/>
              <a:ext cx="6233262" cy="678396"/>
            </a:xfrm>
            <a:prstGeom prst="rect">
              <a:avLst/>
            </a:prstGeom>
          </p:spPr>
          <p:txBody>
            <a:bodyPr lIns="0" tIns="0" rIns="0" bIns="0" rtlCol="0" anchor="t">
              <a:spAutoFit/>
            </a:bodyPr>
            <a:lstStyle/>
            <a:p>
              <a:pPr algn="ctr">
                <a:lnSpc>
                  <a:spcPts val="3765"/>
                </a:lnSpc>
              </a:pPr>
              <a:r>
                <a:rPr lang="en-US" sz="2100" spc="900">
                  <a:solidFill>
                    <a:srgbClr val="000000"/>
                  </a:solidFill>
                  <a:latin typeface="Oswald"/>
                  <a:ea typeface="Oswald"/>
                  <a:cs typeface="Oswald"/>
                  <a:sym typeface="Oswald"/>
                </a:rPr>
                <a:t>JAN-SEPT 2027</a:t>
              </a:r>
            </a:p>
          </p:txBody>
        </p:sp>
        <p:sp>
          <p:nvSpPr>
            <p:cNvPr id="17" name="TextBox 17"/>
            <p:cNvSpPr txBox="1"/>
            <p:nvPr/>
          </p:nvSpPr>
          <p:spPr>
            <a:xfrm>
              <a:off x="15831033" y="-8052"/>
              <a:ext cx="3788131" cy="645817"/>
            </a:xfrm>
            <a:prstGeom prst="rect">
              <a:avLst/>
            </a:prstGeom>
          </p:spPr>
          <p:txBody>
            <a:bodyPr lIns="0" tIns="0" rIns="0" bIns="0" rtlCol="0" anchor="t">
              <a:spAutoFit/>
            </a:bodyPr>
            <a:lstStyle/>
            <a:p>
              <a:pPr algn="ctr">
                <a:lnSpc>
                  <a:spcPts val="4060"/>
                </a:lnSpc>
              </a:pPr>
              <a:r>
                <a:rPr lang="en-US" sz="3000" b="1" spc="450" dirty="0">
                  <a:solidFill>
                    <a:srgbClr val="193960"/>
                  </a:solidFill>
                  <a:latin typeface="Oswald" pitchFamily="2" charset="77"/>
                  <a:ea typeface="Oswald Bold"/>
                  <a:cs typeface="Oswald Bold"/>
                  <a:sym typeface="Oswald Bold"/>
                </a:rPr>
                <a:t>STAGE 4</a:t>
              </a:r>
            </a:p>
          </p:txBody>
        </p:sp>
      </p:grpSp>
      <p:grpSp>
        <p:nvGrpSpPr>
          <p:cNvPr id="18" name="Group 18"/>
          <p:cNvGrpSpPr/>
          <p:nvPr/>
        </p:nvGrpSpPr>
        <p:grpSpPr>
          <a:xfrm>
            <a:off x="2247351" y="5372157"/>
            <a:ext cx="14349536" cy="2711534"/>
            <a:chOff x="0" y="0"/>
            <a:chExt cx="19132715" cy="3615379"/>
          </a:xfrm>
        </p:grpSpPr>
        <p:sp>
          <p:nvSpPr>
            <p:cNvPr id="19" name="Freeform 19"/>
            <p:cNvSpPr/>
            <p:nvPr/>
          </p:nvSpPr>
          <p:spPr>
            <a:xfrm>
              <a:off x="0" y="0"/>
              <a:ext cx="19132715" cy="3615379"/>
            </a:xfrm>
            <a:custGeom>
              <a:avLst/>
              <a:gdLst/>
              <a:ahLst/>
              <a:cxnLst/>
              <a:rect l="l" t="t" r="r" b="b"/>
              <a:pathLst>
                <a:path w="19132715" h="3615379">
                  <a:moveTo>
                    <a:pt x="0" y="0"/>
                  </a:moveTo>
                  <a:lnTo>
                    <a:pt x="19132715" y="0"/>
                  </a:lnTo>
                  <a:lnTo>
                    <a:pt x="19132715" y="3615379"/>
                  </a:lnTo>
                  <a:lnTo>
                    <a:pt x="0" y="361537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p>
          </p:txBody>
        </p:sp>
        <p:sp>
          <p:nvSpPr>
            <p:cNvPr id="20" name="TextBox 20"/>
            <p:cNvSpPr txBox="1"/>
            <p:nvPr/>
          </p:nvSpPr>
          <p:spPr>
            <a:xfrm>
              <a:off x="5461689" y="1676819"/>
              <a:ext cx="2219107" cy="383353"/>
            </a:xfrm>
            <a:prstGeom prst="rect">
              <a:avLst/>
            </a:prstGeom>
          </p:spPr>
          <p:txBody>
            <a:bodyPr lIns="0" tIns="0" rIns="0" bIns="0" rtlCol="0" anchor="t">
              <a:spAutoFit/>
            </a:bodyPr>
            <a:lstStyle/>
            <a:p>
              <a:pPr algn="ctr">
                <a:lnSpc>
                  <a:spcPts val="1947"/>
                </a:lnSpc>
              </a:pPr>
              <a:r>
                <a:rPr lang="en-US" sz="3491" b="1" spc="232" dirty="0">
                  <a:solidFill>
                    <a:srgbClr val="FFFFFF"/>
                  </a:solidFill>
                  <a:latin typeface="Oswald" pitchFamily="2" charset="77"/>
                  <a:ea typeface="Oswald Bold"/>
                  <a:cs typeface="Oswald Bold"/>
                  <a:sym typeface="Oswald Bold"/>
                </a:rPr>
                <a:t>PREP</a:t>
              </a:r>
            </a:p>
          </p:txBody>
        </p:sp>
        <p:sp>
          <p:nvSpPr>
            <p:cNvPr id="21" name="TextBox 21"/>
            <p:cNvSpPr txBox="1"/>
            <p:nvPr/>
          </p:nvSpPr>
          <p:spPr>
            <a:xfrm>
              <a:off x="51420" y="1676819"/>
              <a:ext cx="3587465" cy="383353"/>
            </a:xfrm>
            <a:prstGeom prst="rect">
              <a:avLst/>
            </a:prstGeom>
          </p:spPr>
          <p:txBody>
            <a:bodyPr lIns="0" tIns="0" rIns="0" bIns="0" rtlCol="0" anchor="t">
              <a:spAutoFit/>
            </a:bodyPr>
            <a:lstStyle/>
            <a:p>
              <a:pPr algn="ctr">
                <a:lnSpc>
                  <a:spcPts val="1947"/>
                </a:lnSpc>
              </a:pPr>
              <a:r>
                <a:rPr lang="en-US" sz="3491" b="1" spc="232" dirty="0">
                  <a:solidFill>
                    <a:srgbClr val="FFFFFF"/>
                  </a:solidFill>
                  <a:latin typeface="Oswald" pitchFamily="2" charset="77"/>
                  <a:ea typeface="Oswald Bold"/>
                  <a:cs typeface="Oswald Bold"/>
                  <a:sym typeface="Oswald Bold"/>
                </a:rPr>
                <a:t>PITCH</a:t>
              </a:r>
            </a:p>
          </p:txBody>
        </p:sp>
        <p:sp>
          <p:nvSpPr>
            <p:cNvPr id="22" name="TextBox 22"/>
            <p:cNvSpPr txBox="1"/>
            <p:nvPr/>
          </p:nvSpPr>
          <p:spPr>
            <a:xfrm>
              <a:off x="9507876" y="1676819"/>
              <a:ext cx="3948580" cy="383353"/>
            </a:xfrm>
            <a:prstGeom prst="rect">
              <a:avLst/>
            </a:prstGeom>
          </p:spPr>
          <p:txBody>
            <a:bodyPr lIns="0" tIns="0" rIns="0" bIns="0" rtlCol="0" anchor="t">
              <a:spAutoFit/>
            </a:bodyPr>
            <a:lstStyle/>
            <a:p>
              <a:pPr algn="ctr">
                <a:lnSpc>
                  <a:spcPts val="1947"/>
                </a:lnSpc>
              </a:pPr>
              <a:r>
                <a:rPr lang="en-US" sz="3491" b="1" spc="232" dirty="0">
                  <a:solidFill>
                    <a:srgbClr val="FFFFFF"/>
                  </a:solidFill>
                  <a:latin typeface="Oswald" pitchFamily="2" charset="77"/>
                  <a:ea typeface="Oswald Bold"/>
                  <a:cs typeface="Oswald Bold"/>
                  <a:sym typeface="Oswald Bold"/>
                </a:rPr>
                <a:t>PRODUCE</a:t>
              </a:r>
            </a:p>
          </p:txBody>
        </p:sp>
        <p:sp>
          <p:nvSpPr>
            <p:cNvPr id="23" name="TextBox 23"/>
            <p:cNvSpPr txBox="1"/>
            <p:nvPr/>
          </p:nvSpPr>
          <p:spPr>
            <a:xfrm>
              <a:off x="14554571" y="1676819"/>
              <a:ext cx="3516669" cy="383353"/>
            </a:xfrm>
            <a:prstGeom prst="rect">
              <a:avLst/>
            </a:prstGeom>
          </p:spPr>
          <p:txBody>
            <a:bodyPr lIns="0" tIns="0" rIns="0" bIns="0" rtlCol="0" anchor="t">
              <a:spAutoFit/>
            </a:bodyPr>
            <a:lstStyle/>
            <a:p>
              <a:pPr algn="ctr">
                <a:lnSpc>
                  <a:spcPts val="1947"/>
                </a:lnSpc>
              </a:pPr>
              <a:r>
                <a:rPr lang="en-US" sz="3491" b="1" spc="232" dirty="0">
                  <a:solidFill>
                    <a:srgbClr val="FFFFFF"/>
                  </a:solidFill>
                  <a:latin typeface="Oswald" pitchFamily="2" charset="77"/>
                  <a:ea typeface="Oswald Bold"/>
                  <a:cs typeface="Oswald Bold"/>
                  <a:sym typeface="Oswald Bold"/>
                </a:rPr>
                <a:t>PREACH</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14839921" y="9129617"/>
            <a:ext cx="2954912" cy="572729"/>
            <a:chOff x="0" y="0"/>
            <a:chExt cx="3939883" cy="763638"/>
          </a:xfrm>
        </p:grpSpPr>
        <p:sp>
          <p:nvSpPr>
            <p:cNvPr id="5" name="Freeform 5"/>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sp>
        <p:nvSpPr>
          <p:cNvPr id="6" name="TextBox 6"/>
          <p:cNvSpPr txBox="1"/>
          <p:nvPr/>
        </p:nvSpPr>
        <p:spPr>
          <a:xfrm>
            <a:off x="2987040" y="2728589"/>
            <a:ext cx="10820248" cy="2134076"/>
          </a:xfrm>
          <a:prstGeom prst="rect">
            <a:avLst/>
          </a:prstGeom>
        </p:spPr>
        <p:txBody>
          <a:bodyPr lIns="0" tIns="0" rIns="0" bIns="0" rtlCol="0" anchor="t">
            <a:spAutoFit/>
          </a:bodyPr>
          <a:lstStyle/>
          <a:p>
            <a:pPr algn="l">
              <a:lnSpc>
                <a:spcPts val="8100"/>
              </a:lnSpc>
            </a:pPr>
            <a:r>
              <a:rPr lang="en-US" sz="6750" b="1" dirty="0">
                <a:solidFill>
                  <a:srgbClr val="FFFFFF"/>
                </a:solidFill>
                <a:latin typeface="Oswald" pitchFamily="2" charset="77"/>
                <a:ea typeface="Oswald Bold"/>
                <a:cs typeface="Oswald Bold"/>
                <a:sym typeface="Oswald Bold"/>
              </a:rPr>
              <a:t>ONE CHURCH STRUCTURE, SHARED MISSION</a:t>
            </a:r>
          </a:p>
        </p:txBody>
      </p:sp>
      <p:grpSp>
        <p:nvGrpSpPr>
          <p:cNvPr id="7" name="Group 7"/>
          <p:cNvGrpSpPr/>
          <p:nvPr/>
        </p:nvGrpSpPr>
        <p:grpSpPr>
          <a:xfrm>
            <a:off x="2895600" y="4728000"/>
            <a:ext cx="8154305" cy="3462490"/>
            <a:chOff x="0" y="0"/>
            <a:chExt cx="10872406" cy="4616653"/>
          </a:xfrm>
        </p:grpSpPr>
        <p:sp>
          <p:nvSpPr>
            <p:cNvPr id="8" name="Freeform 8"/>
            <p:cNvSpPr/>
            <p:nvPr/>
          </p:nvSpPr>
          <p:spPr>
            <a:xfrm>
              <a:off x="0" y="0"/>
              <a:ext cx="10872406" cy="4616648"/>
            </a:xfrm>
            <a:custGeom>
              <a:avLst/>
              <a:gdLst/>
              <a:ahLst/>
              <a:cxnLst/>
              <a:rect l="l" t="t" r="r" b="b"/>
              <a:pathLst>
                <a:path w="10872406" h="4616648">
                  <a:moveTo>
                    <a:pt x="0" y="0"/>
                  </a:moveTo>
                  <a:lnTo>
                    <a:pt x="10872406" y="0"/>
                  </a:lnTo>
                  <a:lnTo>
                    <a:pt x="10872406" y="4616648"/>
                  </a:lnTo>
                  <a:lnTo>
                    <a:pt x="0" y="4616648"/>
                  </a:lnTo>
                  <a:close/>
                </a:path>
              </a:pathLst>
            </a:custGeom>
            <a:blipFill>
              <a:blip r:embed="rId4">
                <a:alphaModFix amt="0"/>
              </a:blip>
              <a:stretch>
                <a:fillRect l="-4480" r="-4480"/>
              </a:stretch>
            </a:blipFill>
          </p:spPr>
          <p:txBody>
            <a:bodyPr/>
            <a:lstStyle/>
            <a:p>
              <a:endParaRPr lang="en-US"/>
            </a:p>
          </p:txBody>
        </p:sp>
        <p:sp>
          <p:nvSpPr>
            <p:cNvPr id="9" name="TextBox 9"/>
            <p:cNvSpPr txBox="1"/>
            <p:nvPr/>
          </p:nvSpPr>
          <p:spPr>
            <a:xfrm>
              <a:off x="0" y="-9525"/>
              <a:ext cx="10872406" cy="4626178"/>
            </a:xfrm>
            <a:prstGeom prst="rect">
              <a:avLst/>
            </a:prstGeom>
          </p:spPr>
          <p:txBody>
            <a:bodyPr lIns="0" tIns="0" rIns="0" bIns="0" rtlCol="0" anchor="ctr"/>
            <a:lstStyle/>
            <a:p>
              <a:pPr algn="l">
                <a:lnSpc>
                  <a:spcPts val="3240"/>
                </a:lnSpc>
              </a:pPr>
              <a:r>
                <a:rPr lang="en-US" sz="2700" b="1">
                  <a:solidFill>
                    <a:srgbClr val="FFFFFF"/>
                  </a:solidFill>
                  <a:latin typeface="Noto Sans Bold"/>
                  <a:ea typeface="Noto Sans Bold"/>
                  <a:cs typeface="Noto Sans Bold"/>
                  <a:sym typeface="Noto Sans Bold"/>
                </a:rPr>
                <a:t>From local church to GC</a:t>
              </a:r>
            </a:p>
            <a:p>
              <a:pPr algn="l">
                <a:lnSpc>
                  <a:spcPts val="3240"/>
                </a:lnSpc>
              </a:pPr>
              <a:endParaRPr lang="en-US" sz="2700" b="1">
                <a:solidFill>
                  <a:srgbClr val="FFFFFF"/>
                </a:solidFill>
                <a:latin typeface="Noto Sans Bold"/>
                <a:ea typeface="Noto Sans Bold"/>
                <a:cs typeface="Noto Sans Bold"/>
                <a:sym typeface="Noto Sans Bold"/>
              </a:endParaRPr>
            </a:p>
            <a:p>
              <a:pPr algn="l">
                <a:lnSpc>
                  <a:spcPts val="3240"/>
                </a:lnSpc>
              </a:pPr>
              <a:r>
                <a:rPr lang="en-US" sz="2700">
                  <a:solidFill>
                    <a:srgbClr val="FFFFFF"/>
                  </a:solidFill>
                  <a:latin typeface="Noto Sans Med"/>
                  <a:ea typeface="Noto Sans Med"/>
                  <a:cs typeface="Noto Sans Med"/>
                  <a:sym typeface="Noto Sans"/>
                </a:rPr>
                <a:t>Local churches make it personal</a:t>
              </a:r>
            </a:p>
            <a:p>
              <a:pPr algn="l">
                <a:lnSpc>
                  <a:spcPts val="3240"/>
                </a:lnSpc>
              </a:pPr>
              <a:r>
                <a:rPr lang="en-US" sz="2700">
                  <a:solidFill>
                    <a:srgbClr val="FFFFFF"/>
                  </a:solidFill>
                  <a:latin typeface="Noto Sans Med"/>
                  <a:ea typeface="Noto Sans Med"/>
                  <a:cs typeface="Noto Sans Med"/>
                  <a:sym typeface="Noto Sans"/>
                </a:rPr>
                <a:t>Conferences and unions coordinate</a:t>
              </a:r>
            </a:p>
            <a:p>
              <a:pPr algn="l">
                <a:lnSpc>
                  <a:spcPts val="3240"/>
                </a:lnSpc>
              </a:pPr>
              <a:r>
                <a:rPr lang="en-US" sz="2700">
                  <a:solidFill>
                    <a:srgbClr val="FFFFFF"/>
                  </a:solidFill>
                  <a:latin typeface="Noto Sans Med"/>
                  <a:ea typeface="Noto Sans Med"/>
                  <a:cs typeface="Noto Sans Med"/>
                  <a:sym typeface="Noto Sans"/>
                </a:rPr>
                <a:t>Divisions support and contextualize</a:t>
              </a:r>
            </a:p>
            <a:p>
              <a:pPr algn="l">
                <a:lnSpc>
                  <a:spcPts val="3240"/>
                </a:lnSpc>
              </a:pPr>
              <a:r>
                <a:rPr lang="en-US" sz="2700">
                  <a:solidFill>
                    <a:srgbClr val="FFFFFF"/>
                  </a:solidFill>
                  <a:latin typeface="Noto Sans Med"/>
                  <a:ea typeface="Noto Sans Med"/>
                  <a:cs typeface="Noto Sans Med"/>
                  <a:sym typeface="Noto Sans"/>
                </a:rPr>
                <a:t>GC helps provide shared direction</a:t>
              </a:r>
            </a:p>
            <a:p>
              <a:pPr algn="l">
                <a:lnSpc>
                  <a:spcPts val="3240"/>
                </a:lnSpc>
              </a:pPr>
              <a:endParaRPr lang="en-US" sz="2700">
                <a:solidFill>
                  <a:srgbClr val="FFFFFF"/>
                </a:solidFill>
                <a:latin typeface="Noto Sans Med"/>
                <a:ea typeface="Noto Sans Med"/>
                <a:cs typeface="Noto Sans Med"/>
                <a:sym typeface="Noto Sans"/>
              </a:endParaRPr>
            </a:p>
            <a:p>
              <a:pPr algn="l">
                <a:lnSpc>
                  <a:spcPts val="3240"/>
                </a:lnSpc>
              </a:pPr>
              <a:r>
                <a:rPr lang="en-US" sz="2700" b="1">
                  <a:solidFill>
                    <a:srgbClr val="FFFFFF"/>
                  </a:solidFill>
                  <a:latin typeface="Noto Sans Bold"/>
                  <a:ea typeface="Noto Sans Bold"/>
                  <a:cs typeface="Noto Sans Bold"/>
                  <a:sym typeface="Noto Sans Bold"/>
                </a:rPr>
                <a:t>Our structure becomes a mission advantage.</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970219" y="2731132"/>
            <a:ext cx="7461266" cy="1038746"/>
          </a:xfrm>
          <a:prstGeom prst="rect">
            <a:avLst/>
          </a:prstGeom>
        </p:spPr>
        <p:txBody>
          <a:bodyPr lIns="0" tIns="0" rIns="0" bIns="0" rtlCol="0" anchor="t">
            <a:spAutoFit/>
          </a:bodyPr>
          <a:lstStyle/>
          <a:p>
            <a:pPr algn="l">
              <a:lnSpc>
                <a:spcPts val="8100"/>
              </a:lnSpc>
            </a:pPr>
            <a:r>
              <a:rPr lang="en-US" sz="6750" b="1" dirty="0">
                <a:solidFill>
                  <a:srgbClr val="FFFFFF"/>
                </a:solidFill>
                <a:latin typeface="Oswald" pitchFamily="2" charset="77"/>
                <a:ea typeface="Oswald Bold"/>
                <a:cs typeface="Oswald Bold"/>
                <a:sym typeface="Oswald Bold"/>
              </a:rPr>
              <a:t>GC WEB PLATFORM</a:t>
            </a:r>
          </a:p>
        </p:txBody>
      </p:sp>
      <p:grpSp>
        <p:nvGrpSpPr>
          <p:cNvPr id="5" name="Group 5"/>
          <p:cNvGrpSpPr/>
          <p:nvPr/>
        </p:nvGrpSpPr>
        <p:grpSpPr>
          <a:xfrm>
            <a:off x="2878779" y="3882628"/>
            <a:ext cx="7476973" cy="3462490"/>
            <a:chOff x="0" y="0"/>
            <a:chExt cx="9969297" cy="4616653"/>
          </a:xfrm>
        </p:grpSpPr>
        <p:sp>
          <p:nvSpPr>
            <p:cNvPr id="6" name="Freeform 6"/>
            <p:cNvSpPr/>
            <p:nvPr/>
          </p:nvSpPr>
          <p:spPr>
            <a:xfrm>
              <a:off x="0" y="0"/>
              <a:ext cx="9969294" cy="4616648"/>
            </a:xfrm>
            <a:custGeom>
              <a:avLst/>
              <a:gdLst/>
              <a:ahLst/>
              <a:cxnLst/>
              <a:rect l="l" t="t" r="r" b="b"/>
              <a:pathLst>
                <a:path w="9969294" h="4616648">
                  <a:moveTo>
                    <a:pt x="0" y="0"/>
                  </a:moveTo>
                  <a:lnTo>
                    <a:pt x="9969294" y="0"/>
                  </a:lnTo>
                  <a:lnTo>
                    <a:pt x="9969294" y="4616648"/>
                  </a:lnTo>
                  <a:lnTo>
                    <a:pt x="0" y="4616648"/>
                  </a:lnTo>
                  <a:close/>
                </a:path>
              </a:pathLst>
            </a:custGeom>
            <a:blipFill>
              <a:blip r:embed="rId3">
                <a:alphaModFix amt="0"/>
              </a:blip>
              <a:stretch>
                <a:fillRect l="-9415" r="-9415"/>
              </a:stretch>
            </a:blipFill>
          </p:spPr>
          <p:txBody>
            <a:bodyPr/>
            <a:lstStyle/>
            <a:p>
              <a:endParaRPr lang="en-US"/>
            </a:p>
          </p:txBody>
        </p:sp>
        <p:sp>
          <p:nvSpPr>
            <p:cNvPr id="7" name="TextBox 7"/>
            <p:cNvSpPr txBox="1"/>
            <p:nvPr/>
          </p:nvSpPr>
          <p:spPr>
            <a:xfrm>
              <a:off x="0" y="-9525"/>
              <a:ext cx="9969297" cy="4626178"/>
            </a:xfrm>
            <a:prstGeom prst="rect">
              <a:avLst/>
            </a:prstGeom>
          </p:spPr>
          <p:txBody>
            <a:bodyPr lIns="0" tIns="0" rIns="0" bIns="0" rtlCol="0" anchor="ctr"/>
            <a:lstStyle/>
            <a:p>
              <a:pPr algn="l">
                <a:lnSpc>
                  <a:spcPts val="3240"/>
                </a:lnSpc>
              </a:pPr>
              <a:r>
                <a:rPr lang="en-US" sz="2700" b="1">
                  <a:solidFill>
                    <a:srgbClr val="FFFFFF"/>
                  </a:solidFill>
                  <a:latin typeface="Noto Sans Bold"/>
                  <a:ea typeface="Noto Sans Bold"/>
                  <a:cs typeface="Noto Sans Bold"/>
                  <a:sym typeface="Noto Sans Bold"/>
                </a:rPr>
                <a:t>One clear destination for interests</a:t>
              </a:r>
            </a:p>
            <a:p>
              <a:pPr algn="l">
                <a:lnSpc>
                  <a:spcPts val="3240"/>
                </a:lnSpc>
              </a:pPr>
              <a:endParaRPr lang="en-US" sz="2700" b="1">
                <a:solidFill>
                  <a:srgbClr val="FFFFFF"/>
                </a:solidFill>
                <a:latin typeface="Noto Sans Bold"/>
                <a:ea typeface="Noto Sans Bold"/>
                <a:cs typeface="Noto Sans Bold"/>
                <a:sym typeface="Noto Sans Bold"/>
              </a:endParaRPr>
            </a:p>
            <a:p>
              <a:pPr algn="l">
                <a:lnSpc>
                  <a:spcPts val="3240"/>
                </a:lnSpc>
              </a:pPr>
              <a:r>
                <a:rPr lang="en-US" sz="2700">
                  <a:solidFill>
                    <a:srgbClr val="FFFFFF"/>
                  </a:solidFill>
                  <a:latin typeface="Noto Sans Med"/>
                  <a:ea typeface="Noto Sans Med"/>
                  <a:cs typeface="Noto Sans Med"/>
                  <a:sym typeface="Noto Sans"/>
                </a:rPr>
                <a:t>The platform will help people:</a:t>
              </a:r>
            </a:p>
            <a:p>
              <a:pPr algn="l">
                <a:lnSpc>
                  <a:spcPts val="3240"/>
                </a:lnSpc>
              </a:pPr>
              <a:r>
                <a:rPr lang="en-US" sz="2700">
                  <a:solidFill>
                    <a:srgbClr val="FFFFFF"/>
                  </a:solidFill>
                  <a:latin typeface="Noto Sans Med"/>
                  <a:ea typeface="Noto Sans Med"/>
                  <a:cs typeface="Noto Sans Med"/>
                  <a:sym typeface="Noto Sans"/>
                </a:rPr>
                <a:t>Submit prayer requests</a:t>
              </a:r>
            </a:p>
            <a:p>
              <a:pPr algn="l">
                <a:lnSpc>
                  <a:spcPts val="3240"/>
                </a:lnSpc>
              </a:pPr>
              <a:r>
                <a:rPr lang="en-US" sz="2700">
                  <a:solidFill>
                    <a:srgbClr val="FFFFFF"/>
                  </a:solidFill>
                  <a:latin typeface="Noto Sans Med"/>
                  <a:ea typeface="Noto Sans Med"/>
                  <a:cs typeface="Noto Sans Med"/>
                  <a:sym typeface="Noto Sans"/>
                </a:rPr>
                <a:t>Request Bible studies</a:t>
              </a:r>
            </a:p>
            <a:p>
              <a:pPr algn="l">
                <a:lnSpc>
                  <a:spcPts val="3240"/>
                </a:lnSpc>
              </a:pPr>
              <a:r>
                <a:rPr lang="en-US" sz="2700">
                  <a:solidFill>
                    <a:srgbClr val="FFFFFF"/>
                  </a:solidFill>
                  <a:latin typeface="Noto Sans Med"/>
                  <a:ea typeface="Noto Sans Med"/>
                  <a:cs typeface="Noto Sans Med"/>
                  <a:sym typeface="Noto Sans"/>
                </a:rPr>
                <a:t>Find a local church</a:t>
              </a:r>
            </a:p>
            <a:p>
              <a:pPr algn="l">
                <a:lnSpc>
                  <a:spcPts val="3240"/>
                </a:lnSpc>
              </a:pPr>
              <a:r>
                <a:rPr lang="en-US" sz="2700">
                  <a:solidFill>
                    <a:srgbClr val="FFFFFF"/>
                  </a:solidFill>
                  <a:latin typeface="Noto Sans Med"/>
                  <a:ea typeface="Noto Sans Med"/>
                  <a:cs typeface="Noto Sans Med"/>
                  <a:sym typeface="Noto Sans"/>
                </a:rPr>
                <a:t>Request a book</a:t>
              </a:r>
            </a:p>
            <a:p>
              <a:pPr algn="l">
                <a:lnSpc>
                  <a:spcPts val="3240"/>
                </a:lnSpc>
              </a:pPr>
              <a:r>
                <a:rPr lang="en-US" sz="2700">
                  <a:solidFill>
                    <a:srgbClr val="FFFFFF"/>
                  </a:solidFill>
                  <a:latin typeface="Noto Sans Med"/>
                  <a:ea typeface="Noto Sans Med"/>
                  <a:cs typeface="Noto Sans Med"/>
                  <a:sym typeface="Noto Sans"/>
                </a:rPr>
                <a:t>Connect with a digital missionary</a:t>
              </a:r>
            </a:p>
          </p:txBody>
        </p:sp>
      </p:grpSp>
      <p:grpSp>
        <p:nvGrpSpPr>
          <p:cNvPr id="8" name="Group 8"/>
          <p:cNvGrpSpPr/>
          <p:nvPr/>
        </p:nvGrpSpPr>
        <p:grpSpPr>
          <a:xfrm>
            <a:off x="14839921" y="9129617"/>
            <a:ext cx="2954912" cy="572729"/>
            <a:chOff x="0" y="0"/>
            <a:chExt cx="3939883" cy="763638"/>
          </a:xfrm>
        </p:grpSpPr>
        <p:sp>
          <p:nvSpPr>
            <p:cNvPr id="9" name="Freeform 9"/>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4"/>
              <a:stretch>
                <a:fillRect l="-19" r="-18" b="1"/>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32166" y="4890211"/>
            <a:ext cx="2841041" cy="1296362"/>
            <a:chOff x="0" y="0"/>
            <a:chExt cx="3788054" cy="1728483"/>
          </a:xfrm>
        </p:grpSpPr>
        <p:sp>
          <p:nvSpPr>
            <p:cNvPr id="3" name="Freeform 3"/>
            <p:cNvSpPr/>
            <p:nvPr/>
          </p:nvSpPr>
          <p:spPr>
            <a:xfrm>
              <a:off x="0" y="0"/>
              <a:ext cx="3788029" cy="1728470"/>
            </a:xfrm>
            <a:custGeom>
              <a:avLst/>
              <a:gdLst/>
              <a:ahLst/>
              <a:cxnLst/>
              <a:rect l="l" t="t" r="r" b="b"/>
              <a:pathLst>
                <a:path w="3788029" h="1728470">
                  <a:moveTo>
                    <a:pt x="0" y="0"/>
                  </a:moveTo>
                  <a:lnTo>
                    <a:pt x="3788029" y="0"/>
                  </a:lnTo>
                  <a:lnTo>
                    <a:pt x="3788029" y="1728470"/>
                  </a:lnTo>
                  <a:lnTo>
                    <a:pt x="0" y="1728470"/>
                  </a:lnTo>
                  <a:lnTo>
                    <a:pt x="0" y="0"/>
                  </a:lnTo>
                  <a:close/>
                </a:path>
              </a:pathLst>
            </a:custGeom>
            <a:blipFill>
              <a:blip r:embed="rId2"/>
              <a:stretch>
                <a:fillRect t="-22" b="-23"/>
              </a:stretch>
            </a:blipFill>
          </p:spPr>
          <p:txBody>
            <a:bodyPr/>
            <a:lstStyle/>
            <a:p>
              <a:endParaRPr lang="en-US"/>
            </a:p>
          </p:txBody>
        </p:sp>
      </p:grpSp>
      <p:grpSp>
        <p:nvGrpSpPr>
          <p:cNvPr id="4" name="Group 4"/>
          <p:cNvGrpSpPr/>
          <p:nvPr/>
        </p:nvGrpSpPr>
        <p:grpSpPr>
          <a:xfrm>
            <a:off x="5679500" y="4890754"/>
            <a:ext cx="2841041" cy="1295286"/>
            <a:chOff x="0" y="0"/>
            <a:chExt cx="3788054" cy="1727048"/>
          </a:xfrm>
        </p:grpSpPr>
        <p:sp>
          <p:nvSpPr>
            <p:cNvPr id="5" name="Freeform 5"/>
            <p:cNvSpPr/>
            <p:nvPr/>
          </p:nvSpPr>
          <p:spPr>
            <a:xfrm>
              <a:off x="0" y="0"/>
              <a:ext cx="3788029" cy="1727073"/>
            </a:xfrm>
            <a:custGeom>
              <a:avLst/>
              <a:gdLst/>
              <a:ahLst/>
              <a:cxnLst/>
              <a:rect l="l" t="t" r="r" b="b"/>
              <a:pathLst>
                <a:path w="3788029" h="1727073">
                  <a:moveTo>
                    <a:pt x="0" y="0"/>
                  </a:moveTo>
                  <a:lnTo>
                    <a:pt x="3788029" y="0"/>
                  </a:lnTo>
                  <a:lnTo>
                    <a:pt x="3788029" y="1727073"/>
                  </a:lnTo>
                  <a:lnTo>
                    <a:pt x="0" y="1727073"/>
                  </a:lnTo>
                  <a:lnTo>
                    <a:pt x="0" y="0"/>
                  </a:lnTo>
                  <a:close/>
                </a:path>
              </a:pathLst>
            </a:custGeom>
            <a:blipFill>
              <a:blip r:embed="rId3"/>
              <a:stretch>
                <a:fillRect t="-63" b="-61"/>
              </a:stretch>
            </a:blipFill>
          </p:spPr>
          <p:txBody>
            <a:bodyPr/>
            <a:lstStyle/>
            <a:p>
              <a:endParaRPr lang="en-US"/>
            </a:p>
          </p:txBody>
        </p:sp>
      </p:grpSp>
      <p:grpSp>
        <p:nvGrpSpPr>
          <p:cNvPr id="6" name="Group 6"/>
          <p:cNvGrpSpPr/>
          <p:nvPr/>
        </p:nvGrpSpPr>
        <p:grpSpPr>
          <a:xfrm>
            <a:off x="14826672" y="4672174"/>
            <a:ext cx="2000745" cy="1732445"/>
            <a:chOff x="0" y="0"/>
            <a:chExt cx="2667660" cy="2309927"/>
          </a:xfrm>
        </p:grpSpPr>
        <p:sp>
          <p:nvSpPr>
            <p:cNvPr id="7" name="Freeform 7"/>
            <p:cNvSpPr/>
            <p:nvPr/>
          </p:nvSpPr>
          <p:spPr>
            <a:xfrm>
              <a:off x="0" y="0"/>
              <a:ext cx="2667635" cy="2309876"/>
            </a:xfrm>
            <a:custGeom>
              <a:avLst/>
              <a:gdLst/>
              <a:ahLst/>
              <a:cxnLst/>
              <a:rect l="l" t="t" r="r" b="b"/>
              <a:pathLst>
                <a:path w="2667635" h="2309876">
                  <a:moveTo>
                    <a:pt x="0" y="0"/>
                  </a:moveTo>
                  <a:lnTo>
                    <a:pt x="2667635" y="0"/>
                  </a:lnTo>
                  <a:lnTo>
                    <a:pt x="2667635" y="2309876"/>
                  </a:lnTo>
                  <a:lnTo>
                    <a:pt x="0" y="2309876"/>
                  </a:lnTo>
                  <a:lnTo>
                    <a:pt x="0" y="0"/>
                  </a:lnTo>
                  <a:close/>
                </a:path>
              </a:pathLst>
            </a:custGeom>
            <a:blipFill>
              <a:blip r:embed="rId4"/>
              <a:stretch>
                <a:fillRect r="-1" b="-2"/>
              </a:stretch>
            </a:blipFill>
          </p:spPr>
          <p:txBody>
            <a:bodyPr/>
            <a:lstStyle/>
            <a:p>
              <a:endParaRPr lang="en-US"/>
            </a:p>
          </p:txBody>
        </p:sp>
      </p:grpSp>
      <p:grpSp>
        <p:nvGrpSpPr>
          <p:cNvPr id="8" name="Group 8"/>
          <p:cNvGrpSpPr/>
          <p:nvPr/>
        </p:nvGrpSpPr>
        <p:grpSpPr>
          <a:xfrm>
            <a:off x="9726825" y="5143500"/>
            <a:ext cx="3893553" cy="789794"/>
            <a:chOff x="0" y="0"/>
            <a:chExt cx="5191404" cy="1053059"/>
          </a:xfrm>
        </p:grpSpPr>
        <p:sp>
          <p:nvSpPr>
            <p:cNvPr id="9" name="Freeform 9"/>
            <p:cNvSpPr/>
            <p:nvPr/>
          </p:nvSpPr>
          <p:spPr>
            <a:xfrm>
              <a:off x="0" y="0"/>
              <a:ext cx="5191379" cy="1053084"/>
            </a:xfrm>
            <a:custGeom>
              <a:avLst/>
              <a:gdLst/>
              <a:ahLst/>
              <a:cxnLst/>
              <a:rect l="l" t="t" r="r" b="b"/>
              <a:pathLst>
                <a:path w="5191379" h="1053084">
                  <a:moveTo>
                    <a:pt x="0" y="0"/>
                  </a:moveTo>
                  <a:lnTo>
                    <a:pt x="5191379" y="0"/>
                  </a:lnTo>
                  <a:lnTo>
                    <a:pt x="5191379" y="1053084"/>
                  </a:lnTo>
                  <a:lnTo>
                    <a:pt x="0" y="1053084"/>
                  </a:lnTo>
                  <a:lnTo>
                    <a:pt x="0" y="0"/>
                  </a:lnTo>
                  <a:close/>
                </a:path>
              </a:pathLst>
            </a:custGeom>
            <a:blipFill>
              <a:blip r:embed="rId5"/>
              <a:stretch>
                <a:fillRect t="-4" b="-3"/>
              </a:stretch>
            </a:blipFill>
          </p:spPr>
          <p:txBody>
            <a:bodyPr/>
            <a:lstStyle/>
            <a:p>
              <a:endParaRPr lang="en-US"/>
            </a:p>
          </p:txBody>
        </p:sp>
      </p:grpSp>
      <p:sp>
        <p:nvSpPr>
          <p:cNvPr id="10" name="TextBox 10"/>
          <p:cNvSpPr txBox="1"/>
          <p:nvPr/>
        </p:nvSpPr>
        <p:spPr>
          <a:xfrm>
            <a:off x="2908497" y="1838125"/>
            <a:ext cx="12471006" cy="1048274"/>
          </a:xfrm>
          <a:prstGeom prst="rect">
            <a:avLst/>
          </a:prstGeom>
        </p:spPr>
        <p:txBody>
          <a:bodyPr lIns="0" tIns="0" rIns="0" bIns="0" rtlCol="0" anchor="t">
            <a:spAutoFit/>
          </a:bodyPr>
          <a:lstStyle/>
          <a:p>
            <a:pPr algn="ctr">
              <a:lnSpc>
                <a:spcPts val="8100"/>
              </a:lnSpc>
            </a:pPr>
            <a:r>
              <a:rPr lang="en-US" sz="6750" b="1" dirty="0">
                <a:solidFill>
                  <a:srgbClr val="C49430"/>
                </a:solidFill>
                <a:latin typeface="Oswald" pitchFamily="2" charset="77"/>
                <a:ea typeface="Oswald Bold"/>
                <a:cs typeface="Oswald Bold"/>
                <a:sym typeface="Oswald Bold"/>
              </a:rPr>
              <a:t>ONGOING MISSION INITIATIVES</a:t>
            </a:r>
          </a:p>
        </p:txBody>
      </p:sp>
      <p:grpSp>
        <p:nvGrpSpPr>
          <p:cNvPr id="11" name="Group 11"/>
          <p:cNvGrpSpPr/>
          <p:nvPr/>
        </p:nvGrpSpPr>
        <p:grpSpPr>
          <a:xfrm>
            <a:off x="14846075" y="9204065"/>
            <a:ext cx="2954903" cy="570995"/>
            <a:chOff x="0" y="0"/>
            <a:chExt cx="3939870" cy="761327"/>
          </a:xfrm>
        </p:grpSpPr>
        <p:sp>
          <p:nvSpPr>
            <p:cNvPr id="12" name="Freeform 12"/>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6"/>
              <a:stretch>
                <a:fillRect t="-131" r="1" b="-128"/>
              </a:stretch>
            </a:blipFill>
          </p:spPr>
          <p:txBody>
            <a:bodyPr/>
            <a:lstStyle/>
            <a:p>
              <a:endParaRPr lang="en-U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14839921" y="9129617"/>
            <a:ext cx="2954912" cy="572729"/>
            <a:chOff x="0" y="0"/>
            <a:chExt cx="3939883" cy="763638"/>
          </a:xfrm>
        </p:grpSpPr>
        <p:sp>
          <p:nvSpPr>
            <p:cNvPr id="5" name="Freeform 5"/>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sp>
        <p:nvSpPr>
          <p:cNvPr id="6" name="TextBox 6"/>
          <p:cNvSpPr txBox="1"/>
          <p:nvPr/>
        </p:nvSpPr>
        <p:spPr>
          <a:xfrm>
            <a:off x="2970105" y="2731018"/>
            <a:ext cx="11559130" cy="2134076"/>
          </a:xfrm>
          <a:prstGeom prst="rect">
            <a:avLst/>
          </a:prstGeom>
        </p:spPr>
        <p:txBody>
          <a:bodyPr lIns="0" tIns="0" rIns="0" bIns="0" rtlCol="0" anchor="t">
            <a:spAutoFit/>
          </a:bodyPr>
          <a:lstStyle/>
          <a:p>
            <a:pPr algn="l">
              <a:lnSpc>
                <a:spcPts val="8100"/>
              </a:lnSpc>
            </a:pPr>
            <a:r>
              <a:rPr lang="en-US" sz="6750" b="1" dirty="0">
                <a:solidFill>
                  <a:srgbClr val="FFFFFF"/>
                </a:solidFill>
                <a:latin typeface="Oswald" pitchFamily="2" charset="77"/>
                <a:ea typeface="Oswald Bold"/>
                <a:cs typeface="Oswald Bold"/>
                <a:sym typeface="Oswald Bold"/>
              </a:rPr>
              <a:t>FOLLOW-UP: WHERE INTEREST BECOMES CARE</a:t>
            </a:r>
          </a:p>
        </p:txBody>
      </p:sp>
      <p:grpSp>
        <p:nvGrpSpPr>
          <p:cNvPr id="7" name="Group 7"/>
          <p:cNvGrpSpPr/>
          <p:nvPr/>
        </p:nvGrpSpPr>
        <p:grpSpPr>
          <a:xfrm>
            <a:off x="2878665" y="4910814"/>
            <a:ext cx="8154305" cy="3462490"/>
            <a:chOff x="0" y="0"/>
            <a:chExt cx="10872406" cy="4616653"/>
          </a:xfrm>
        </p:grpSpPr>
        <p:sp>
          <p:nvSpPr>
            <p:cNvPr id="8" name="Freeform 8"/>
            <p:cNvSpPr/>
            <p:nvPr/>
          </p:nvSpPr>
          <p:spPr>
            <a:xfrm>
              <a:off x="0" y="0"/>
              <a:ext cx="10872406" cy="4616648"/>
            </a:xfrm>
            <a:custGeom>
              <a:avLst/>
              <a:gdLst/>
              <a:ahLst/>
              <a:cxnLst/>
              <a:rect l="l" t="t" r="r" b="b"/>
              <a:pathLst>
                <a:path w="10872406" h="4616648">
                  <a:moveTo>
                    <a:pt x="0" y="0"/>
                  </a:moveTo>
                  <a:lnTo>
                    <a:pt x="10872406" y="0"/>
                  </a:lnTo>
                  <a:lnTo>
                    <a:pt x="10872406" y="4616648"/>
                  </a:lnTo>
                  <a:lnTo>
                    <a:pt x="0" y="4616648"/>
                  </a:lnTo>
                  <a:close/>
                </a:path>
              </a:pathLst>
            </a:custGeom>
            <a:blipFill>
              <a:blip r:embed="rId4">
                <a:alphaModFix amt="0"/>
              </a:blip>
              <a:stretch>
                <a:fillRect l="-4480" r="-4480"/>
              </a:stretch>
            </a:blipFill>
          </p:spPr>
          <p:txBody>
            <a:bodyPr/>
            <a:lstStyle/>
            <a:p>
              <a:endParaRPr lang="en-US"/>
            </a:p>
          </p:txBody>
        </p:sp>
        <p:sp>
          <p:nvSpPr>
            <p:cNvPr id="9" name="TextBox 9"/>
            <p:cNvSpPr txBox="1"/>
            <p:nvPr/>
          </p:nvSpPr>
          <p:spPr>
            <a:xfrm>
              <a:off x="0" y="-9525"/>
              <a:ext cx="10872406" cy="4626178"/>
            </a:xfrm>
            <a:prstGeom prst="rect">
              <a:avLst/>
            </a:prstGeom>
          </p:spPr>
          <p:txBody>
            <a:bodyPr lIns="0" tIns="0" rIns="0" bIns="0" rtlCol="0" anchor="ctr"/>
            <a:lstStyle/>
            <a:p>
              <a:pPr algn="l">
                <a:lnSpc>
                  <a:spcPts val="3240"/>
                </a:lnSpc>
              </a:pPr>
              <a:r>
                <a:rPr lang="en-US" sz="2700" b="1">
                  <a:solidFill>
                    <a:srgbClr val="FFFFFF"/>
                  </a:solidFill>
                  <a:latin typeface="Noto Sans Bold"/>
                  <a:ea typeface="Noto Sans Bold"/>
                  <a:cs typeface="Noto Sans Bold"/>
                  <a:sym typeface="Noto Sans Bold"/>
                </a:rPr>
                <a:t>Thrive + Adventist Connect</a:t>
              </a:r>
            </a:p>
            <a:p>
              <a:pPr algn="l">
                <a:lnSpc>
                  <a:spcPts val="3240"/>
                </a:lnSpc>
              </a:pPr>
              <a:endParaRPr lang="en-US" sz="2700" b="1">
                <a:solidFill>
                  <a:srgbClr val="FFFFFF"/>
                </a:solidFill>
                <a:latin typeface="Noto Sans Bold"/>
                <a:ea typeface="Noto Sans Bold"/>
                <a:cs typeface="Noto Sans Bold"/>
                <a:sym typeface="Noto Sans Bold"/>
              </a:endParaRPr>
            </a:p>
            <a:p>
              <a:pPr algn="l">
                <a:lnSpc>
                  <a:spcPts val="3240"/>
                </a:lnSpc>
              </a:pPr>
              <a:r>
                <a:rPr lang="en-US" sz="2700">
                  <a:solidFill>
                    <a:srgbClr val="FFFFFF"/>
                  </a:solidFill>
                  <a:latin typeface="Noto Sans Med"/>
                  <a:ea typeface="Noto Sans Med"/>
                  <a:cs typeface="Noto Sans Med"/>
                  <a:sym typeface="Noto Sans"/>
                </a:rPr>
                <a:t>Capture the interest</a:t>
              </a:r>
            </a:p>
            <a:p>
              <a:pPr algn="l">
                <a:lnSpc>
                  <a:spcPts val="3240"/>
                </a:lnSpc>
              </a:pPr>
              <a:r>
                <a:rPr lang="en-US" sz="2700">
                  <a:solidFill>
                    <a:srgbClr val="FFFFFF"/>
                  </a:solidFill>
                  <a:latin typeface="Noto Sans Med"/>
                  <a:ea typeface="Noto Sans Med"/>
                  <a:cs typeface="Noto Sans Med"/>
                  <a:sym typeface="Noto Sans"/>
                </a:rPr>
                <a:t>Route it to the right place</a:t>
              </a:r>
            </a:p>
            <a:p>
              <a:pPr algn="l">
                <a:lnSpc>
                  <a:spcPts val="3240"/>
                </a:lnSpc>
              </a:pPr>
              <a:r>
                <a:rPr lang="en-US" sz="2700">
                  <a:solidFill>
                    <a:srgbClr val="FFFFFF"/>
                  </a:solidFill>
                  <a:latin typeface="Noto Sans Med"/>
                  <a:ea typeface="Noto Sans Med"/>
                  <a:cs typeface="Noto Sans Med"/>
                  <a:sym typeface="Noto Sans"/>
                </a:rPr>
                <a:t>Support local church follow-up</a:t>
              </a:r>
            </a:p>
            <a:p>
              <a:pPr algn="l">
                <a:lnSpc>
                  <a:spcPts val="3240"/>
                </a:lnSpc>
              </a:pPr>
              <a:r>
                <a:rPr lang="en-US" sz="2700">
                  <a:solidFill>
                    <a:srgbClr val="FFFFFF"/>
                  </a:solidFill>
                  <a:latin typeface="Noto Sans Med"/>
                  <a:ea typeface="Noto Sans Med"/>
                  <a:cs typeface="Noto Sans Med"/>
                  <a:sym typeface="Noto Sans"/>
                </a:rPr>
                <a:t>Equip members for online evangelism</a:t>
              </a:r>
            </a:p>
            <a:p>
              <a:pPr algn="l">
                <a:lnSpc>
                  <a:spcPts val="3240"/>
                </a:lnSpc>
              </a:pPr>
              <a:endParaRPr lang="en-US" sz="2700">
                <a:solidFill>
                  <a:srgbClr val="FFFFFF"/>
                </a:solidFill>
                <a:latin typeface="Noto Sans Med"/>
                <a:ea typeface="Noto Sans Med"/>
                <a:cs typeface="Noto Sans Med"/>
                <a:sym typeface="Noto Sans"/>
              </a:endParaRPr>
            </a:p>
            <a:p>
              <a:pPr algn="l">
                <a:lnSpc>
                  <a:spcPts val="3240"/>
                </a:lnSpc>
              </a:pPr>
              <a:r>
                <a:rPr lang="en-US" sz="2700" b="1">
                  <a:solidFill>
                    <a:srgbClr val="FFFFFF"/>
                  </a:solidFill>
                  <a:latin typeface="Noto Sans Bold"/>
                  <a:ea typeface="Noto Sans Bold"/>
                  <a:cs typeface="Noto Sans Bold"/>
                  <a:sym typeface="Noto Sans Bold"/>
                </a:rPr>
                <a:t>Digital response becomes personal ministry.</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438833" y="9327413"/>
            <a:ext cx="3117647" cy="602447"/>
            <a:chOff x="0" y="0"/>
            <a:chExt cx="4156862" cy="803262"/>
          </a:xfrm>
        </p:grpSpPr>
        <p:sp>
          <p:nvSpPr>
            <p:cNvPr id="3" name="Freeform 3"/>
            <p:cNvSpPr/>
            <p:nvPr/>
          </p:nvSpPr>
          <p:spPr>
            <a:xfrm>
              <a:off x="0" y="0"/>
              <a:ext cx="4156837" cy="803275"/>
            </a:xfrm>
            <a:custGeom>
              <a:avLst/>
              <a:gdLst/>
              <a:ahLst/>
              <a:cxnLst/>
              <a:rect l="l" t="t" r="r" b="b"/>
              <a:pathLst>
                <a:path w="4156837" h="803275">
                  <a:moveTo>
                    <a:pt x="0" y="0"/>
                  </a:moveTo>
                  <a:lnTo>
                    <a:pt x="4156837" y="0"/>
                  </a:lnTo>
                  <a:lnTo>
                    <a:pt x="4156837" y="803275"/>
                  </a:lnTo>
                  <a:lnTo>
                    <a:pt x="0" y="803275"/>
                  </a:lnTo>
                  <a:lnTo>
                    <a:pt x="0" y="0"/>
                  </a:lnTo>
                  <a:close/>
                </a:path>
              </a:pathLst>
            </a:custGeom>
            <a:blipFill>
              <a:blip r:embed="rId3"/>
              <a:stretch>
                <a:fillRect t="-132" b="-129"/>
              </a:stretch>
            </a:blipFill>
          </p:spPr>
          <p:txBody>
            <a:bodyPr/>
            <a:lstStyle/>
            <a:p>
              <a:endParaRPr lang="en-US"/>
            </a:p>
          </p:txBody>
        </p:sp>
      </p:grpSp>
      <p:grpSp>
        <p:nvGrpSpPr>
          <p:cNvPr id="4" name="Group 4"/>
          <p:cNvGrpSpPr/>
          <p:nvPr/>
        </p:nvGrpSpPr>
        <p:grpSpPr>
          <a:xfrm>
            <a:off x="2743200" y="2667524"/>
            <a:ext cx="12801600" cy="914400"/>
            <a:chOff x="0" y="0"/>
            <a:chExt cx="17068800" cy="1219200"/>
          </a:xfrm>
        </p:grpSpPr>
        <p:sp>
          <p:nvSpPr>
            <p:cNvPr id="5" name="Freeform 5"/>
            <p:cNvSpPr/>
            <p:nvPr/>
          </p:nvSpPr>
          <p:spPr>
            <a:xfrm>
              <a:off x="0" y="0"/>
              <a:ext cx="17068800" cy="1219200"/>
            </a:xfrm>
            <a:custGeom>
              <a:avLst/>
              <a:gdLst/>
              <a:ahLst/>
              <a:cxnLst/>
              <a:rect l="l" t="t" r="r" b="b"/>
              <a:pathLst>
                <a:path w="17068800" h="1219200">
                  <a:moveTo>
                    <a:pt x="0" y="0"/>
                  </a:moveTo>
                  <a:lnTo>
                    <a:pt x="17068800" y="0"/>
                  </a:lnTo>
                  <a:lnTo>
                    <a:pt x="17068800" y="1219200"/>
                  </a:lnTo>
                  <a:lnTo>
                    <a:pt x="0" y="1219200"/>
                  </a:lnTo>
                  <a:close/>
                </a:path>
              </a:pathLst>
            </a:custGeom>
            <a:blipFill>
              <a:blip r:embed="rId4">
                <a:alphaModFix amt="0"/>
              </a:blip>
              <a:stretch>
                <a:fillRect t="-222790" b="-222790"/>
              </a:stretch>
            </a:blipFill>
          </p:spPr>
          <p:txBody>
            <a:bodyPr/>
            <a:lstStyle/>
            <a:p>
              <a:endParaRPr lang="en-US"/>
            </a:p>
          </p:txBody>
        </p:sp>
        <p:sp>
          <p:nvSpPr>
            <p:cNvPr id="6" name="TextBox 6"/>
            <p:cNvSpPr txBox="1"/>
            <p:nvPr/>
          </p:nvSpPr>
          <p:spPr>
            <a:xfrm>
              <a:off x="0" y="-9525"/>
              <a:ext cx="17068800" cy="1228725"/>
            </a:xfrm>
            <a:prstGeom prst="rect">
              <a:avLst/>
            </a:prstGeom>
          </p:spPr>
          <p:txBody>
            <a:bodyPr lIns="0" tIns="0" rIns="0" bIns="0" rtlCol="0" anchor="ctr"/>
            <a:lstStyle/>
            <a:p>
              <a:pPr algn="ctr">
                <a:lnSpc>
                  <a:spcPts val="8100"/>
                </a:lnSpc>
              </a:pPr>
              <a:r>
                <a:rPr lang="en-US" sz="6750" b="1" dirty="0">
                  <a:solidFill>
                    <a:srgbClr val="C49430"/>
                  </a:solidFill>
                  <a:latin typeface="Oswald" pitchFamily="2" charset="77"/>
                  <a:ea typeface="Oswald Bold"/>
                  <a:cs typeface="Oswald Bold"/>
                  <a:sym typeface="Oswald Bold"/>
                </a:rPr>
                <a:t>DISCOVERING JESUS SERIES</a:t>
              </a:r>
            </a:p>
          </p:txBody>
        </p:sp>
      </p:grpSp>
      <p:sp>
        <p:nvSpPr>
          <p:cNvPr id="7" name="TextBox 7"/>
          <p:cNvSpPr txBox="1"/>
          <p:nvPr/>
        </p:nvSpPr>
        <p:spPr>
          <a:xfrm>
            <a:off x="4211622" y="4576848"/>
            <a:ext cx="9864766" cy="2486025"/>
          </a:xfrm>
          <a:prstGeom prst="rect">
            <a:avLst/>
          </a:prstGeom>
        </p:spPr>
        <p:txBody>
          <a:bodyPr lIns="0" tIns="0" rIns="0" bIns="0" rtlCol="0" anchor="t">
            <a:spAutoFit/>
          </a:bodyPr>
          <a:lstStyle/>
          <a:p>
            <a:pPr algn="ctr">
              <a:lnSpc>
                <a:spcPts val="4320"/>
              </a:lnSpc>
            </a:pPr>
            <a:r>
              <a:rPr lang="en-US" sz="3600">
                <a:solidFill>
                  <a:srgbClr val="193960"/>
                </a:solidFill>
                <a:latin typeface="Noto Sans Med"/>
                <a:ea typeface="Noto Sans Med"/>
                <a:cs typeface="Noto Sans Med"/>
                <a:sym typeface="Noto Sans"/>
              </a:rPr>
              <a:t>A media campaign designed to highlight the</a:t>
            </a:r>
          </a:p>
          <a:p>
            <a:pPr algn="ctr">
              <a:lnSpc>
                <a:spcPts val="4320"/>
              </a:lnSpc>
            </a:pPr>
            <a:r>
              <a:rPr lang="en-US" sz="3600">
                <a:solidFill>
                  <a:srgbClr val="193960"/>
                </a:solidFill>
                <a:latin typeface="Noto Sans Med"/>
                <a:ea typeface="Noto Sans Med"/>
                <a:cs typeface="Noto Sans Med"/>
                <a:sym typeface="Noto Sans"/>
              </a:rPr>
              <a:t>hope, healing, and transformative</a:t>
            </a:r>
          </a:p>
          <a:p>
            <a:pPr algn="ctr">
              <a:lnSpc>
                <a:spcPts val="4320"/>
              </a:lnSpc>
            </a:pPr>
            <a:r>
              <a:rPr lang="en-US" sz="3600">
                <a:solidFill>
                  <a:srgbClr val="193960"/>
                </a:solidFill>
                <a:latin typeface="Noto Sans Med"/>
                <a:ea typeface="Noto Sans Med"/>
                <a:cs typeface="Noto Sans Med"/>
                <a:sym typeface="Noto Sans"/>
              </a:rPr>
              <a:t>power of Jesus.</a:t>
            </a:r>
          </a:p>
          <a:p>
            <a:pPr algn="ctr">
              <a:lnSpc>
                <a:spcPts val="4320"/>
              </a:lnSpc>
            </a:pPr>
            <a:endParaRPr lang="en-US" sz="3600">
              <a:solidFill>
                <a:srgbClr val="193960"/>
              </a:solidFill>
              <a:latin typeface="Noto Sans Med"/>
              <a:ea typeface="Noto Sans Med"/>
              <a:cs typeface="Noto Sans Med"/>
              <a:sym typeface="Noto Sans"/>
            </a:endParaRPr>
          </a:p>
          <a:p>
            <a:pPr algn="ctr">
              <a:lnSpc>
                <a:spcPts val="2520"/>
              </a:lnSpc>
            </a:pPr>
            <a:r>
              <a:rPr lang="en-US" sz="2100">
                <a:solidFill>
                  <a:srgbClr val="193960"/>
                </a:solidFill>
                <a:latin typeface="Noto Sans Med"/>
                <a:ea typeface="Noto Sans Med"/>
                <a:cs typeface="Noto Sans Med"/>
                <a:sym typeface="Noto Sans"/>
              </a:rPr>
              <a:t>Created for non-Christian and former Christian viewers</a:t>
            </a:r>
          </a:p>
        </p:txBody>
      </p:sp>
      <p:grpSp>
        <p:nvGrpSpPr>
          <p:cNvPr id="8" name="Group 8"/>
          <p:cNvGrpSpPr/>
          <p:nvPr/>
        </p:nvGrpSpPr>
        <p:grpSpPr>
          <a:xfrm>
            <a:off x="14444329" y="9327947"/>
            <a:ext cx="3112151" cy="601380"/>
            <a:chOff x="0" y="0"/>
            <a:chExt cx="4149534" cy="801840"/>
          </a:xfrm>
        </p:grpSpPr>
        <p:sp>
          <p:nvSpPr>
            <p:cNvPr id="9" name="Freeform 9"/>
            <p:cNvSpPr/>
            <p:nvPr/>
          </p:nvSpPr>
          <p:spPr>
            <a:xfrm>
              <a:off x="0" y="0"/>
              <a:ext cx="4149598" cy="801878"/>
            </a:xfrm>
            <a:custGeom>
              <a:avLst/>
              <a:gdLst/>
              <a:ahLst/>
              <a:cxnLst/>
              <a:rect l="l" t="t" r="r" b="b"/>
              <a:pathLst>
                <a:path w="4149598" h="801878">
                  <a:moveTo>
                    <a:pt x="0" y="0"/>
                  </a:moveTo>
                  <a:lnTo>
                    <a:pt x="4149598" y="0"/>
                  </a:lnTo>
                  <a:lnTo>
                    <a:pt x="4149598" y="801878"/>
                  </a:lnTo>
                  <a:lnTo>
                    <a:pt x="0" y="801878"/>
                  </a:lnTo>
                  <a:lnTo>
                    <a:pt x="0" y="0"/>
                  </a:lnTo>
                  <a:close/>
                </a:path>
              </a:pathLst>
            </a:custGeom>
            <a:blipFill>
              <a:blip r:embed="rId5"/>
              <a:stretch>
                <a:fillRect t="-131" r="1" b="-128"/>
              </a:stretch>
            </a:blipFill>
          </p:spPr>
          <p:txBody>
            <a:bodyPr/>
            <a:lstStyle/>
            <a:p>
              <a:endParaRPr lang="en-US"/>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438833" y="9327413"/>
            <a:ext cx="3117647" cy="602447"/>
            <a:chOff x="0" y="0"/>
            <a:chExt cx="4156862" cy="803262"/>
          </a:xfrm>
        </p:grpSpPr>
        <p:sp>
          <p:nvSpPr>
            <p:cNvPr id="3" name="Freeform 3"/>
            <p:cNvSpPr/>
            <p:nvPr/>
          </p:nvSpPr>
          <p:spPr>
            <a:xfrm>
              <a:off x="0" y="0"/>
              <a:ext cx="4156837" cy="803275"/>
            </a:xfrm>
            <a:custGeom>
              <a:avLst/>
              <a:gdLst/>
              <a:ahLst/>
              <a:cxnLst/>
              <a:rect l="l" t="t" r="r" b="b"/>
              <a:pathLst>
                <a:path w="4156837" h="803275">
                  <a:moveTo>
                    <a:pt x="0" y="0"/>
                  </a:moveTo>
                  <a:lnTo>
                    <a:pt x="4156837" y="0"/>
                  </a:lnTo>
                  <a:lnTo>
                    <a:pt x="4156837" y="803275"/>
                  </a:lnTo>
                  <a:lnTo>
                    <a:pt x="0" y="803275"/>
                  </a:lnTo>
                  <a:lnTo>
                    <a:pt x="0" y="0"/>
                  </a:lnTo>
                  <a:close/>
                </a:path>
              </a:pathLst>
            </a:custGeom>
            <a:blipFill>
              <a:blip r:embed="rId3"/>
              <a:stretch>
                <a:fillRect t="-132" b="-129"/>
              </a:stretch>
            </a:blipFill>
          </p:spPr>
          <p:txBody>
            <a:bodyPr/>
            <a:lstStyle/>
            <a:p>
              <a:endParaRPr lang="en-US"/>
            </a:p>
          </p:txBody>
        </p:sp>
      </p:grpSp>
      <p:grpSp>
        <p:nvGrpSpPr>
          <p:cNvPr id="4" name="Group 4"/>
          <p:cNvGrpSpPr/>
          <p:nvPr/>
        </p:nvGrpSpPr>
        <p:grpSpPr>
          <a:xfrm>
            <a:off x="1465954" y="2232569"/>
            <a:ext cx="15638005" cy="1630490"/>
            <a:chOff x="0" y="0"/>
            <a:chExt cx="20850674" cy="2173986"/>
          </a:xfrm>
        </p:grpSpPr>
        <p:sp>
          <p:nvSpPr>
            <p:cNvPr id="5" name="Freeform 5"/>
            <p:cNvSpPr/>
            <p:nvPr/>
          </p:nvSpPr>
          <p:spPr>
            <a:xfrm>
              <a:off x="0" y="0"/>
              <a:ext cx="20850675" cy="2173986"/>
            </a:xfrm>
            <a:custGeom>
              <a:avLst/>
              <a:gdLst/>
              <a:ahLst/>
              <a:cxnLst/>
              <a:rect l="l" t="t" r="r" b="b"/>
              <a:pathLst>
                <a:path w="20850675" h="2173986">
                  <a:moveTo>
                    <a:pt x="0" y="0"/>
                  </a:moveTo>
                  <a:lnTo>
                    <a:pt x="20850675" y="0"/>
                  </a:lnTo>
                  <a:lnTo>
                    <a:pt x="20850675" y="2173986"/>
                  </a:lnTo>
                  <a:lnTo>
                    <a:pt x="0" y="2173986"/>
                  </a:lnTo>
                  <a:close/>
                </a:path>
              </a:pathLst>
            </a:custGeom>
            <a:blipFill>
              <a:blip r:embed="rId4">
                <a:alphaModFix amt="0"/>
              </a:blip>
              <a:stretch>
                <a:fillRect t="-124943" r="18137" b="-81025"/>
              </a:stretch>
            </a:blipFill>
          </p:spPr>
          <p:txBody>
            <a:bodyPr/>
            <a:lstStyle/>
            <a:p>
              <a:endParaRPr lang="en-US"/>
            </a:p>
          </p:txBody>
        </p:sp>
        <p:sp>
          <p:nvSpPr>
            <p:cNvPr id="6" name="TextBox 6"/>
            <p:cNvSpPr txBox="1"/>
            <p:nvPr/>
          </p:nvSpPr>
          <p:spPr>
            <a:xfrm>
              <a:off x="0" y="-9525"/>
              <a:ext cx="20850674" cy="2183511"/>
            </a:xfrm>
            <a:prstGeom prst="rect">
              <a:avLst/>
            </a:prstGeom>
          </p:spPr>
          <p:txBody>
            <a:bodyPr lIns="0" tIns="0" rIns="0" bIns="0" rtlCol="0" anchor="ctr"/>
            <a:lstStyle/>
            <a:p>
              <a:pPr algn="l">
                <a:lnSpc>
                  <a:spcPts val="8100"/>
                </a:lnSpc>
              </a:pPr>
              <a:r>
                <a:rPr lang="en-US" sz="6750" b="1" dirty="0">
                  <a:solidFill>
                    <a:srgbClr val="C49430"/>
                  </a:solidFill>
                  <a:latin typeface="Oswald" pitchFamily="2" charset="77"/>
                  <a:ea typeface="Oswald Bold"/>
                  <a:cs typeface="Oswald Bold"/>
                  <a:sym typeface="Oswald Bold"/>
                </a:rPr>
                <a:t>FOUR SHORT FILMS TIED TO MAJOR SEASONS</a:t>
              </a:r>
            </a:p>
          </p:txBody>
        </p:sp>
      </p:grpSp>
      <p:grpSp>
        <p:nvGrpSpPr>
          <p:cNvPr id="7" name="Group 7"/>
          <p:cNvGrpSpPr/>
          <p:nvPr/>
        </p:nvGrpSpPr>
        <p:grpSpPr>
          <a:xfrm>
            <a:off x="14444329" y="9327947"/>
            <a:ext cx="3112151" cy="601380"/>
            <a:chOff x="0" y="0"/>
            <a:chExt cx="4149534" cy="801840"/>
          </a:xfrm>
        </p:grpSpPr>
        <p:sp>
          <p:nvSpPr>
            <p:cNvPr id="8" name="Freeform 8"/>
            <p:cNvSpPr/>
            <p:nvPr/>
          </p:nvSpPr>
          <p:spPr>
            <a:xfrm>
              <a:off x="0" y="0"/>
              <a:ext cx="4149598" cy="801878"/>
            </a:xfrm>
            <a:custGeom>
              <a:avLst/>
              <a:gdLst/>
              <a:ahLst/>
              <a:cxnLst/>
              <a:rect l="l" t="t" r="r" b="b"/>
              <a:pathLst>
                <a:path w="4149598" h="801878">
                  <a:moveTo>
                    <a:pt x="0" y="0"/>
                  </a:moveTo>
                  <a:lnTo>
                    <a:pt x="4149598" y="0"/>
                  </a:lnTo>
                  <a:lnTo>
                    <a:pt x="4149598" y="801878"/>
                  </a:lnTo>
                  <a:lnTo>
                    <a:pt x="0" y="801878"/>
                  </a:lnTo>
                  <a:lnTo>
                    <a:pt x="0" y="0"/>
                  </a:lnTo>
                  <a:close/>
                </a:path>
              </a:pathLst>
            </a:custGeom>
            <a:blipFill>
              <a:blip r:embed="rId5"/>
              <a:stretch>
                <a:fillRect t="-131" r="1" b="-128"/>
              </a:stretch>
            </a:blipFill>
          </p:spPr>
          <p:txBody>
            <a:bodyPr/>
            <a:lstStyle/>
            <a:p>
              <a:endParaRPr lang="en-US"/>
            </a:p>
          </p:txBody>
        </p:sp>
      </p:grpSp>
      <p:grpSp>
        <p:nvGrpSpPr>
          <p:cNvPr id="15" name="Group 14">
            <a:extLst>
              <a:ext uri="{FF2B5EF4-FFF2-40B4-BE49-F238E27FC236}">
                <a16:creationId xmlns:a16="http://schemas.microsoft.com/office/drawing/2014/main" id="{E080B62F-058C-B427-55F9-6E264250C12D}"/>
              </a:ext>
            </a:extLst>
          </p:cNvPr>
          <p:cNvGrpSpPr/>
          <p:nvPr/>
        </p:nvGrpSpPr>
        <p:grpSpPr>
          <a:xfrm>
            <a:off x="2836041" y="4709477"/>
            <a:ext cx="12615918" cy="2169737"/>
            <a:chOff x="2897338" y="4709477"/>
            <a:chExt cx="12615918" cy="2169737"/>
          </a:xfrm>
        </p:grpSpPr>
        <p:sp>
          <p:nvSpPr>
            <p:cNvPr id="10" name="TextBox 10"/>
            <p:cNvSpPr txBox="1"/>
            <p:nvPr/>
          </p:nvSpPr>
          <p:spPr>
            <a:xfrm>
              <a:off x="2897338" y="5713382"/>
              <a:ext cx="5612948" cy="1165832"/>
            </a:xfrm>
            <a:prstGeom prst="rect">
              <a:avLst/>
            </a:prstGeom>
          </p:spPr>
          <p:txBody>
            <a:bodyPr wrap="square" lIns="0" tIns="0" rIns="0" bIns="0" rtlCol="0" anchor="t">
              <a:spAutoFit/>
            </a:bodyPr>
            <a:lstStyle/>
            <a:p>
              <a:pPr algn="ctr">
                <a:lnSpc>
                  <a:spcPts val="3070"/>
                </a:lnSpc>
              </a:pPr>
              <a:r>
                <a:rPr lang="en-US" sz="2193" b="1" dirty="0">
                  <a:solidFill>
                    <a:srgbClr val="C49430"/>
                  </a:solidFill>
                  <a:latin typeface="Noto Sans Bold"/>
                  <a:ea typeface="Noto Sans Bold"/>
                  <a:cs typeface="Noto Sans Bold"/>
                  <a:sym typeface="Noto Sans Bold"/>
                </a:rPr>
                <a:t>Summer 2027</a:t>
              </a:r>
            </a:p>
            <a:p>
              <a:pPr algn="ctr">
                <a:lnSpc>
                  <a:spcPts val="3070"/>
                </a:lnSpc>
              </a:pPr>
              <a:r>
                <a:rPr lang="en-US" sz="2193" dirty="0">
                  <a:solidFill>
                    <a:srgbClr val="193960"/>
                  </a:solidFill>
                  <a:latin typeface="Noto Sans Med"/>
                  <a:ea typeface="Noto Sans Med"/>
                  <a:cs typeface="Noto Sans Med"/>
                  <a:sym typeface="Noto Sans"/>
                </a:rPr>
                <a:t>Short Film encouraging mental health</a:t>
              </a:r>
            </a:p>
            <a:p>
              <a:pPr algn="ctr">
                <a:lnSpc>
                  <a:spcPts val="3070"/>
                </a:lnSpc>
              </a:pPr>
              <a:r>
                <a:rPr lang="en-US" sz="2193" dirty="0">
                  <a:solidFill>
                    <a:srgbClr val="193960"/>
                  </a:solidFill>
                  <a:latin typeface="Noto Sans Med"/>
                  <a:ea typeface="Noto Sans Med"/>
                  <a:cs typeface="Noto Sans Med"/>
                  <a:sym typeface="Noto Sans"/>
                </a:rPr>
                <a:t>awareness</a:t>
              </a:r>
            </a:p>
          </p:txBody>
        </p:sp>
        <p:sp>
          <p:nvSpPr>
            <p:cNvPr id="9" name="TextBox 9"/>
            <p:cNvSpPr txBox="1"/>
            <p:nvPr/>
          </p:nvSpPr>
          <p:spPr>
            <a:xfrm>
              <a:off x="2980320" y="4709477"/>
              <a:ext cx="5446985" cy="768287"/>
            </a:xfrm>
            <a:prstGeom prst="rect">
              <a:avLst/>
            </a:prstGeom>
          </p:spPr>
          <p:txBody>
            <a:bodyPr wrap="square" lIns="0" tIns="0" rIns="0" bIns="0" rtlCol="0" anchor="t">
              <a:spAutoFit/>
            </a:bodyPr>
            <a:lstStyle/>
            <a:p>
              <a:pPr algn="ctr">
                <a:lnSpc>
                  <a:spcPts val="3070"/>
                </a:lnSpc>
              </a:pPr>
              <a:r>
                <a:rPr lang="en-US" sz="2193" b="1" dirty="0">
                  <a:solidFill>
                    <a:srgbClr val="C49430"/>
                  </a:solidFill>
                  <a:latin typeface="Noto Sans Bold"/>
                  <a:ea typeface="Noto Sans Bold"/>
                  <a:cs typeface="Noto Sans Bold"/>
                  <a:sym typeface="Noto Sans Bold"/>
                </a:rPr>
                <a:t>Christmas 2026</a:t>
              </a:r>
            </a:p>
            <a:p>
              <a:pPr algn="ctr">
                <a:lnSpc>
                  <a:spcPts val="3070"/>
                </a:lnSpc>
              </a:pPr>
              <a:r>
                <a:rPr lang="en-US" sz="2193" dirty="0">
                  <a:solidFill>
                    <a:srgbClr val="193960"/>
                  </a:solidFill>
                  <a:latin typeface="Noto Sans Med"/>
                  <a:ea typeface="Noto Sans Med"/>
                  <a:cs typeface="Noto Sans Med"/>
                  <a:sym typeface="Noto Sans"/>
                </a:rPr>
                <a:t>Short film celebrating the gift of Jesus</a:t>
              </a:r>
            </a:p>
          </p:txBody>
        </p:sp>
        <p:sp>
          <p:nvSpPr>
            <p:cNvPr id="11" name="TextBox 11"/>
            <p:cNvSpPr txBox="1"/>
            <p:nvPr/>
          </p:nvSpPr>
          <p:spPr>
            <a:xfrm>
              <a:off x="10161262" y="4709477"/>
              <a:ext cx="5351994" cy="768287"/>
            </a:xfrm>
            <a:prstGeom prst="rect">
              <a:avLst/>
            </a:prstGeom>
          </p:spPr>
          <p:txBody>
            <a:bodyPr wrap="square" lIns="0" tIns="0" rIns="0" bIns="0" rtlCol="0" anchor="t">
              <a:spAutoFit/>
            </a:bodyPr>
            <a:lstStyle/>
            <a:p>
              <a:pPr algn="ctr">
                <a:lnSpc>
                  <a:spcPts val="3070"/>
                </a:lnSpc>
              </a:pPr>
              <a:r>
                <a:rPr lang="en-US" sz="2193" b="1" dirty="0">
                  <a:solidFill>
                    <a:srgbClr val="C49430"/>
                  </a:solidFill>
                  <a:latin typeface="Noto Sans Bold"/>
                  <a:ea typeface="Noto Sans Bold"/>
                  <a:cs typeface="Noto Sans Bold"/>
                  <a:sym typeface="Noto Sans Bold"/>
                </a:rPr>
                <a:t>Easter 2027</a:t>
              </a:r>
            </a:p>
            <a:p>
              <a:pPr algn="ctr">
                <a:lnSpc>
                  <a:spcPts val="3070"/>
                </a:lnSpc>
              </a:pPr>
              <a:r>
                <a:rPr lang="en-US" sz="2193" dirty="0">
                  <a:solidFill>
                    <a:srgbClr val="193960"/>
                  </a:solidFill>
                  <a:latin typeface="Noto Sans Med"/>
                  <a:ea typeface="Noto Sans Med"/>
                  <a:cs typeface="Noto Sans Med"/>
                  <a:sym typeface="Noto Sans"/>
                </a:rPr>
                <a:t>Short film celebrating Jesus’ sacrifice </a:t>
              </a:r>
            </a:p>
          </p:txBody>
        </p:sp>
        <p:sp>
          <p:nvSpPr>
            <p:cNvPr id="12" name="TextBox 12"/>
            <p:cNvSpPr txBox="1"/>
            <p:nvPr/>
          </p:nvSpPr>
          <p:spPr>
            <a:xfrm>
              <a:off x="10826264" y="5713382"/>
              <a:ext cx="4021991" cy="1165832"/>
            </a:xfrm>
            <a:prstGeom prst="rect">
              <a:avLst/>
            </a:prstGeom>
          </p:spPr>
          <p:txBody>
            <a:bodyPr wrap="square" lIns="0" tIns="0" rIns="0" bIns="0" rtlCol="0" anchor="t">
              <a:spAutoFit/>
            </a:bodyPr>
            <a:lstStyle/>
            <a:p>
              <a:pPr algn="ctr">
                <a:lnSpc>
                  <a:spcPts val="3070"/>
                </a:lnSpc>
              </a:pPr>
              <a:r>
                <a:rPr lang="en-US" sz="2193" b="1" dirty="0">
                  <a:solidFill>
                    <a:srgbClr val="C49430"/>
                  </a:solidFill>
                  <a:latin typeface="Noto Sans Bold"/>
                  <a:ea typeface="Noto Sans Bold"/>
                  <a:cs typeface="Noto Sans Bold"/>
                  <a:sym typeface="Noto Sans Bold"/>
                </a:rPr>
                <a:t>Fall 2027</a:t>
              </a:r>
            </a:p>
            <a:p>
              <a:pPr algn="ctr">
                <a:lnSpc>
                  <a:spcPts val="3070"/>
                </a:lnSpc>
              </a:pPr>
              <a:r>
                <a:rPr lang="en-US" sz="2193" dirty="0">
                  <a:solidFill>
                    <a:srgbClr val="193960"/>
                  </a:solidFill>
                  <a:latin typeface="Noto Sans Med"/>
                  <a:ea typeface="Noto Sans Med"/>
                  <a:cs typeface="Noto Sans Med"/>
                  <a:sym typeface="Noto Sans"/>
                </a:rPr>
                <a:t>Short film commemorating</a:t>
              </a:r>
            </a:p>
            <a:p>
              <a:pPr algn="ctr">
                <a:lnSpc>
                  <a:spcPts val="3070"/>
                </a:lnSpc>
              </a:pPr>
              <a:r>
                <a:rPr lang="en-US" sz="2193" dirty="0">
                  <a:solidFill>
                    <a:srgbClr val="193960"/>
                  </a:solidFill>
                  <a:latin typeface="Noto Sans Med"/>
                  <a:ea typeface="Noto Sans Med"/>
                  <a:cs typeface="Noto Sans Med"/>
                  <a:sym typeface="Noto Sans"/>
                </a:rPr>
                <a:t>the baptism of Jesus</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14839921" y="9129617"/>
            <a:ext cx="2954912" cy="572729"/>
            <a:chOff x="0" y="0"/>
            <a:chExt cx="3939883" cy="763638"/>
          </a:xfrm>
        </p:grpSpPr>
        <p:sp>
          <p:nvSpPr>
            <p:cNvPr id="5" name="Freeform 5"/>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sp>
        <p:nvSpPr>
          <p:cNvPr id="6" name="TextBox 6"/>
          <p:cNvSpPr txBox="1"/>
          <p:nvPr/>
        </p:nvSpPr>
        <p:spPr>
          <a:xfrm>
            <a:off x="3320386" y="3657524"/>
            <a:ext cx="11647227" cy="1462708"/>
          </a:xfrm>
          <a:prstGeom prst="rect">
            <a:avLst/>
          </a:prstGeom>
        </p:spPr>
        <p:txBody>
          <a:bodyPr lIns="0" tIns="0" rIns="0" bIns="0" rtlCol="0" anchor="t">
            <a:spAutoFit/>
          </a:bodyPr>
          <a:lstStyle/>
          <a:p>
            <a:pPr algn="ctr">
              <a:lnSpc>
                <a:spcPts val="12419"/>
              </a:lnSpc>
            </a:pPr>
            <a:r>
              <a:rPr lang="en-US" sz="9000" b="1" spc="450" dirty="0">
                <a:solidFill>
                  <a:srgbClr val="FFFFFF"/>
                </a:solidFill>
                <a:latin typeface="Oswald" pitchFamily="2" charset="77"/>
                <a:ea typeface="Oswald Bold"/>
                <a:cs typeface="Oswald Bold"/>
                <a:sym typeface="Oswald Bold"/>
              </a:rPr>
              <a:t>MARKETING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56926" y="3004976"/>
            <a:ext cx="5278774" cy="2889895"/>
            <a:chOff x="0" y="0"/>
            <a:chExt cx="7038365" cy="3853193"/>
          </a:xfrm>
        </p:grpSpPr>
        <p:sp>
          <p:nvSpPr>
            <p:cNvPr id="3" name="Freeform 3"/>
            <p:cNvSpPr/>
            <p:nvPr/>
          </p:nvSpPr>
          <p:spPr>
            <a:xfrm>
              <a:off x="0" y="0"/>
              <a:ext cx="7038362" cy="3853190"/>
            </a:xfrm>
            <a:custGeom>
              <a:avLst/>
              <a:gdLst/>
              <a:ahLst/>
              <a:cxnLst/>
              <a:rect l="l" t="t" r="r" b="b"/>
              <a:pathLst>
                <a:path w="7038362" h="3853190">
                  <a:moveTo>
                    <a:pt x="0" y="0"/>
                  </a:moveTo>
                  <a:lnTo>
                    <a:pt x="7038362" y="0"/>
                  </a:lnTo>
                  <a:lnTo>
                    <a:pt x="7038362" y="3853190"/>
                  </a:lnTo>
                  <a:lnTo>
                    <a:pt x="0" y="3853190"/>
                  </a:lnTo>
                  <a:close/>
                </a:path>
              </a:pathLst>
            </a:custGeom>
            <a:blipFill>
              <a:blip r:embed="rId3">
                <a:alphaModFix amt="0"/>
              </a:blip>
              <a:stretch>
                <a:fillRect l="-20240" r="-20240"/>
              </a:stretch>
            </a:blipFill>
          </p:spPr>
          <p:txBody>
            <a:bodyPr/>
            <a:lstStyle/>
            <a:p>
              <a:endParaRPr lang="en-US"/>
            </a:p>
          </p:txBody>
        </p:sp>
        <p:sp>
          <p:nvSpPr>
            <p:cNvPr id="4" name="TextBox 4"/>
            <p:cNvSpPr txBox="1"/>
            <p:nvPr/>
          </p:nvSpPr>
          <p:spPr>
            <a:xfrm>
              <a:off x="0" y="-9525"/>
              <a:ext cx="7038365" cy="3862718"/>
            </a:xfrm>
            <a:prstGeom prst="rect">
              <a:avLst/>
            </a:prstGeom>
          </p:spPr>
          <p:txBody>
            <a:bodyPr lIns="0" tIns="0" rIns="0" bIns="0" rtlCol="0" anchor="ctr"/>
            <a:lstStyle/>
            <a:p>
              <a:pPr algn="l">
                <a:lnSpc>
                  <a:spcPts val="8100"/>
                </a:lnSpc>
              </a:pPr>
              <a:r>
                <a:rPr lang="en-US" sz="6750" b="1" dirty="0">
                  <a:solidFill>
                    <a:srgbClr val="C49430"/>
                  </a:solidFill>
                  <a:latin typeface="Oswald" pitchFamily="2" charset="77"/>
                  <a:ea typeface="Oswald Bold"/>
                  <a:cs typeface="Oswald Bold"/>
                  <a:sym typeface="Oswald Bold"/>
                </a:rPr>
                <a:t>REGISTRATION</a:t>
              </a:r>
            </a:p>
          </p:txBody>
        </p:sp>
      </p:grpSp>
      <p:grpSp>
        <p:nvGrpSpPr>
          <p:cNvPr id="5" name="Group 5"/>
          <p:cNvGrpSpPr/>
          <p:nvPr/>
        </p:nvGrpSpPr>
        <p:grpSpPr>
          <a:xfrm>
            <a:off x="7018981" y="2179866"/>
            <a:ext cx="6949440" cy="4540113"/>
            <a:chOff x="0" y="0"/>
            <a:chExt cx="9265920" cy="6053484"/>
          </a:xfrm>
        </p:grpSpPr>
        <p:sp>
          <p:nvSpPr>
            <p:cNvPr id="6" name="Freeform 6"/>
            <p:cNvSpPr/>
            <p:nvPr/>
          </p:nvSpPr>
          <p:spPr>
            <a:xfrm>
              <a:off x="0" y="0"/>
              <a:ext cx="9265920" cy="6053487"/>
            </a:xfrm>
            <a:custGeom>
              <a:avLst/>
              <a:gdLst/>
              <a:ahLst/>
              <a:cxnLst/>
              <a:rect l="l" t="t" r="r" b="b"/>
              <a:pathLst>
                <a:path w="9265920" h="6053487">
                  <a:moveTo>
                    <a:pt x="0" y="0"/>
                  </a:moveTo>
                  <a:lnTo>
                    <a:pt x="9265920" y="0"/>
                  </a:lnTo>
                  <a:lnTo>
                    <a:pt x="9265920" y="6053487"/>
                  </a:lnTo>
                  <a:lnTo>
                    <a:pt x="0" y="6053487"/>
                  </a:lnTo>
                  <a:close/>
                </a:path>
              </a:pathLst>
            </a:custGeom>
            <a:blipFill>
              <a:blip r:embed="rId3">
                <a:alphaModFix amt="0"/>
              </a:blip>
              <a:stretch>
                <a:fillRect l="-33821" r="-33821"/>
              </a:stretch>
            </a:blipFill>
          </p:spPr>
          <p:txBody>
            <a:bodyPr/>
            <a:lstStyle/>
            <a:p>
              <a:endParaRPr lang="en-US"/>
            </a:p>
          </p:txBody>
        </p:sp>
        <p:sp>
          <p:nvSpPr>
            <p:cNvPr id="7" name="TextBox 7"/>
            <p:cNvSpPr txBox="1"/>
            <p:nvPr/>
          </p:nvSpPr>
          <p:spPr>
            <a:xfrm>
              <a:off x="0" y="-9525"/>
              <a:ext cx="9265920" cy="6063009"/>
            </a:xfrm>
            <a:prstGeom prst="rect">
              <a:avLst/>
            </a:prstGeom>
          </p:spPr>
          <p:txBody>
            <a:bodyPr lIns="0" tIns="0" rIns="0" bIns="0" rtlCol="0" anchor="ctr"/>
            <a:lstStyle/>
            <a:p>
              <a:pPr marL="576453" lvl="1" indent="-288226" algn="l">
                <a:lnSpc>
                  <a:spcPts val="3204"/>
                </a:lnSpc>
                <a:buFont typeface="Arial"/>
                <a:buChar char="•"/>
              </a:pPr>
              <a:r>
                <a:rPr lang="en-US" sz="2670">
                  <a:solidFill>
                    <a:srgbClr val="193960"/>
                  </a:solidFill>
                  <a:latin typeface="Noto Sans Med"/>
                  <a:ea typeface="Noto Sans Med"/>
                  <a:cs typeface="Noto Sans Med"/>
                  <a:sym typeface="Noto Sans"/>
                </a:rPr>
                <a:t> Welcome Resource Kit</a:t>
              </a:r>
            </a:p>
            <a:p>
              <a:pPr marL="1152906" lvl="2" indent="-384302" algn="l">
                <a:lnSpc>
                  <a:spcPts val="3204"/>
                </a:lnSpc>
                <a:buFont typeface="Arial"/>
                <a:buChar char="⚬"/>
              </a:pPr>
              <a:r>
                <a:rPr lang="en-US" sz="2670">
                  <a:solidFill>
                    <a:srgbClr val="193960"/>
                  </a:solidFill>
                  <a:latin typeface="Noto Sans Med"/>
                  <a:ea typeface="Noto Sans Med"/>
                  <a:cs typeface="Noto Sans Med"/>
                  <a:sym typeface="Noto Sans"/>
                </a:rPr>
                <a:t>Tripod/Camera/Microphone</a:t>
              </a:r>
            </a:p>
            <a:p>
              <a:pPr marL="1152906" lvl="2" indent="-384302" algn="l">
                <a:lnSpc>
                  <a:spcPts val="3204"/>
                </a:lnSpc>
                <a:buFont typeface="Arial"/>
                <a:buChar char="⚬"/>
              </a:pPr>
              <a:r>
                <a:rPr lang="en-US" sz="2670">
                  <a:solidFill>
                    <a:srgbClr val="193960"/>
                  </a:solidFill>
                  <a:latin typeface="Noto Sans Med"/>
                  <a:ea typeface="Noto Sans Med"/>
                  <a:cs typeface="Noto Sans Med"/>
                  <a:sym typeface="Noto Sans"/>
                </a:rPr>
                <a:t>Digital Media Prompts Card</a:t>
              </a:r>
            </a:p>
            <a:p>
              <a:pPr marL="1152906" lvl="2" indent="-384302" algn="l">
                <a:lnSpc>
                  <a:spcPts val="3204"/>
                </a:lnSpc>
                <a:buFont typeface="Arial"/>
                <a:buChar char="⚬"/>
              </a:pPr>
              <a:r>
                <a:rPr lang="en-US" sz="2670">
                  <a:solidFill>
                    <a:srgbClr val="193960"/>
                  </a:solidFill>
                  <a:latin typeface="Noto Sans Med"/>
                  <a:ea typeface="Noto Sans Med"/>
                  <a:cs typeface="Noto Sans Med"/>
                  <a:sym typeface="Noto Sans"/>
                </a:rPr>
                <a:t>Magnetic Bookmark</a:t>
              </a:r>
            </a:p>
            <a:p>
              <a:pPr marL="1152906" lvl="2" indent="-384302" algn="l">
                <a:lnSpc>
                  <a:spcPts val="3204"/>
                </a:lnSpc>
                <a:buFont typeface="Arial"/>
                <a:buChar char="⚬"/>
              </a:pPr>
              <a:r>
                <a:rPr lang="en-US" sz="2670">
                  <a:solidFill>
                    <a:srgbClr val="193960"/>
                  </a:solidFill>
                  <a:latin typeface="Noto Sans Med"/>
                  <a:ea typeface="Noto Sans Med"/>
                  <a:cs typeface="Noto Sans Med"/>
                  <a:sym typeface="Noto Sans"/>
                </a:rPr>
                <a:t>T Shirt</a:t>
              </a:r>
            </a:p>
            <a:p>
              <a:pPr algn="l">
                <a:lnSpc>
                  <a:spcPts val="3204"/>
                </a:lnSpc>
              </a:pPr>
              <a:endParaRPr lang="en-US" sz="2670">
                <a:solidFill>
                  <a:srgbClr val="193960"/>
                </a:solidFill>
                <a:latin typeface="Noto Sans Med"/>
                <a:ea typeface="Noto Sans Med"/>
                <a:cs typeface="Noto Sans Med"/>
                <a:sym typeface="Noto Sans"/>
              </a:endParaRPr>
            </a:p>
            <a:p>
              <a:pPr marL="576453" lvl="1" indent="-288226" algn="l">
                <a:lnSpc>
                  <a:spcPts val="4806"/>
                </a:lnSpc>
                <a:buFont typeface="Arial"/>
                <a:buChar char="•"/>
              </a:pPr>
              <a:r>
                <a:rPr lang="en-US" sz="2670">
                  <a:solidFill>
                    <a:srgbClr val="193960"/>
                  </a:solidFill>
                  <a:latin typeface="Noto Sans Med"/>
                  <a:ea typeface="Noto Sans Med"/>
                  <a:cs typeface="Noto Sans Med"/>
                  <a:sym typeface="Noto Sans"/>
                </a:rPr>
                <a:t>Adventist Connect and Thrive</a:t>
              </a:r>
            </a:p>
            <a:p>
              <a:pPr marL="576453" lvl="1" indent="-288226" algn="l">
                <a:lnSpc>
                  <a:spcPts val="4806"/>
                </a:lnSpc>
                <a:buFont typeface="Arial"/>
                <a:buChar char="•"/>
              </a:pPr>
              <a:r>
                <a:rPr lang="en-US" sz="2670">
                  <a:solidFill>
                    <a:srgbClr val="193960"/>
                  </a:solidFill>
                  <a:latin typeface="Noto Sans Med"/>
                  <a:ea typeface="Noto Sans Med"/>
                  <a:cs typeface="Noto Sans Med"/>
                  <a:sym typeface="Noto Sans"/>
                </a:rPr>
                <a:t>Access to Digital Media Library</a:t>
              </a:r>
            </a:p>
          </p:txBody>
        </p:sp>
      </p:grpSp>
      <p:grpSp>
        <p:nvGrpSpPr>
          <p:cNvPr id="8" name="Group 8"/>
          <p:cNvGrpSpPr/>
          <p:nvPr/>
        </p:nvGrpSpPr>
        <p:grpSpPr>
          <a:xfrm>
            <a:off x="13874080" y="2843451"/>
            <a:ext cx="3148403" cy="3212944"/>
            <a:chOff x="0" y="0"/>
            <a:chExt cx="4197871" cy="4283926"/>
          </a:xfrm>
        </p:grpSpPr>
        <p:sp>
          <p:nvSpPr>
            <p:cNvPr id="9" name="Freeform 9"/>
            <p:cNvSpPr/>
            <p:nvPr/>
          </p:nvSpPr>
          <p:spPr>
            <a:xfrm>
              <a:off x="0" y="0"/>
              <a:ext cx="4197858" cy="4283964"/>
            </a:xfrm>
            <a:custGeom>
              <a:avLst/>
              <a:gdLst/>
              <a:ahLst/>
              <a:cxnLst/>
              <a:rect l="l" t="t" r="r" b="b"/>
              <a:pathLst>
                <a:path w="4197858" h="4283964">
                  <a:moveTo>
                    <a:pt x="0" y="0"/>
                  </a:moveTo>
                  <a:lnTo>
                    <a:pt x="4197858" y="0"/>
                  </a:lnTo>
                  <a:lnTo>
                    <a:pt x="4197858" y="4283964"/>
                  </a:lnTo>
                  <a:lnTo>
                    <a:pt x="0" y="4283964"/>
                  </a:lnTo>
                  <a:lnTo>
                    <a:pt x="0" y="0"/>
                  </a:lnTo>
                  <a:close/>
                </a:path>
              </a:pathLst>
            </a:custGeom>
            <a:blipFill>
              <a:blip r:embed="rId4"/>
              <a:stretch>
                <a:fillRect/>
              </a:stretch>
            </a:blipFill>
          </p:spPr>
          <p:txBody>
            <a:bodyPr/>
            <a:lstStyle/>
            <a:p>
              <a:endParaRPr lang="en-US"/>
            </a:p>
          </p:txBody>
        </p:sp>
      </p:grpSp>
      <p:grpSp>
        <p:nvGrpSpPr>
          <p:cNvPr id="10" name="Group 10"/>
          <p:cNvGrpSpPr/>
          <p:nvPr/>
        </p:nvGrpSpPr>
        <p:grpSpPr>
          <a:xfrm>
            <a:off x="14444329" y="9327947"/>
            <a:ext cx="3112151" cy="601380"/>
            <a:chOff x="0" y="0"/>
            <a:chExt cx="4149534" cy="801840"/>
          </a:xfrm>
        </p:grpSpPr>
        <p:sp>
          <p:nvSpPr>
            <p:cNvPr id="11" name="Freeform 11"/>
            <p:cNvSpPr/>
            <p:nvPr/>
          </p:nvSpPr>
          <p:spPr>
            <a:xfrm>
              <a:off x="0" y="0"/>
              <a:ext cx="4149598" cy="801878"/>
            </a:xfrm>
            <a:custGeom>
              <a:avLst/>
              <a:gdLst/>
              <a:ahLst/>
              <a:cxnLst/>
              <a:rect l="l" t="t" r="r" b="b"/>
              <a:pathLst>
                <a:path w="4149598" h="801878">
                  <a:moveTo>
                    <a:pt x="0" y="0"/>
                  </a:moveTo>
                  <a:lnTo>
                    <a:pt x="4149598" y="0"/>
                  </a:lnTo>
                  <a:lnTo>
                    <a:pt x="4149598" y="801878"/>
                  </a:lnTo>
                  <a:lnTo>
                    <a:pt x="0" y="801878"/>
                  </a:lnTo>
                  <a:lnTo>
                    <a:pt x="0" y="0"/>
                  </a:lnTo>
                  <a:close/>
                </a:path>
              </a:pathLst>
            </a:custGeom>
            <a:blipFill>
              <a:blip r:embed="rId5"/>
              <a:stretch>
                <a:fillRect t="-131" r="1" b="-128"/>
              </a:stretch>
            </a:blipFill>
          </p:spPr>
          <p:txBody>
            <a:bodyPr/>
            <a:lstStyle/>
            <a:p>
              <a:endParaRPr lang="en-US"/>
            </a:p>
          </p:txBody>
        </p:sp>
      </p:grpSp>
      <p:grpSp>
        <p:nvGrpSpPr>
          <p:cNvPr id="12" name="Group 12"/>
          <p:cNvGrpSpPr/>
          <p:nvPr/>
        </p:nvGrpSpPr>
        <p:grpSpPr>
          <a:xfrm>
            <a:off x="1156926" y="4974279"/>
            <a:ext cx="5278774" cy="379200"/>
            <a:chOff x="0" y="0"/>
            <a:chExt cx="7038365" cy="505600"/>
          </a:xfrm>
        </p:grpSpPr>
        <p:sp>
          <p:nvSpPr>
            <p:cNvPr id="13" name="Freeform 13"/>
            <p:cNvSpPr/>
            <p:nvPr/>
          </p:nvSpPr>
          <p:spPr>
            <a:xfrm>
              <a:off x="0" y="0"/>
              <a:ext cx="7038362" cy="505606"/>
            </a:xfrm>
            <a:custGeom>
              <a:avLst/>
              <a:gdLst/>
              <a:ahLst/>
              <a:cxnLst/>
              <a:rect l="l" t="t" r="r" b="b"/>
              <a:pathLst>
                <a:path w="7038362" h="505606">
                  <a:moveTo>
                    <a:pt x="0" y="0"/>
                  </a:moveTo>
                  <a:lnTo>
                    <a:pt x="7038362" y="0"/>
                  </a:lnTo>
                  <a:lnTo>
                    <a:pt x="7038362" y="505606"/>
                  </a:lnTo>
                  <a:lnTo>
                    <a:pt x="0" y="505606"/>
                  </a:lnTo>
                  <a:close/>
                </a:path>
              </a:pathLst>
            </a:custGeom>
            <a:blipFill>
              <a:blip r:embed="rId3">
                <a:alphaModFix amt="0"/>
              </a:blip>
              <a:stretch>
                <a:fillRect t="-221245" b="-221243"/>
              </a:stretch>
            </a:blipFill>
          </p:spPr>
          <p:txBody>
            <a:bodyPr/>
            <a:lstStyle/>
            <a:p>
              <a:endParaRPr lang="en-US"/>
            </a:p>
          </p:txBody>
        </p:sp>
        <p:sp>
          <p:nvSpPr>
            <p:cNvPr id="14" name="TextBox 14"/>
            <p:cNvSpPr txBox="1"/>
            <p:nvPr/>
          </p:nvSpPr>
          <p:spPr>
            <a:xfrm>
              <a:off x="0" y="0"/>
              <a:ext cx="7038365" cy="505600"/>
            </a:xfrm>
            <a:prstGeom prst="rect">
              <a:avLst/>
            </a:prstGeom>
          </p:spPr>
          <p:txBody>
            <a:bodyPr lIns="0" tIns="0" rIns="0" bIns="0" rtlCol="0" anchor="ctr"/>
            <a:lstStyle/>
            <a:p>
              <a:pPr algn="l">
                <a:lnSpc>
                  <a:spcPts val="2520"/>
                </a:lnSpc>
              </a:pPr>
              <a:r>
                <a:rPr lang="en-US" sz="2100">
                  <a:solidFill>
                    <a:srgbClr val="193960"/>
                  </a:solidFill>
                  <a:latin typeface="Noto Sans Med"/>
                  <a:ea typeface="Noto Sans Med"/>
                  <a:cs typeface="Noto Sans Med"/>
                  <a:sym typeface="Noto Sans"/>
                </a:rPr>
                <a:t>www.nadadventist.org/allthingsnew</a:t>
              </a:r>
            </a:p>
          </p:txBody>
        </p:sp>
      </p:grpSp>
      <p:sp>
        <p:nvSpPr>
          <p:cNvPr id="15" name="AutoShape 15"/>
          <p:cNvSpPr/>
          <p:nvPr/>
        </p:nvSpPr>
        <p:spPr>
          <a:xfrm>
            <a:off x="6829646" y="2222786"/>
            <a:ext cx="28609" cy="4454274"/>
          </a:xfrm>
          <a:prstGeom prst="line">
            <a:avLst/>
          </a:prstGeom>
          <a:ln w="19050" cap="rnd">
            <a:solidFill>
              <a:srgbClr val="C49430"/>
            </a:solidFill>
            <a:prstDash val="solid"/>
            <a:headEnd type="none" w="sm" len="sm"/>
            <a:tailEnd type="none" w="sm" len="sm"/>
          </a:ln>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3460115"/>
            <a:ext cx="18288000" cy="3171125"/>
          </a:xfrm>
          <a:prstGeom prst="rect">
            <a:avLst/>
          </a:prstGeom>
        </p:spPr>
        <p:txBody>
          <a:bodyPr lIns="0" tIns="0" rIns="0" bIns="0" rtlCol="0" anchor="t">
            <a:spAutoFit/>
          </a:bodyPr>
          <a:lstStyle/>
          <a:p>
            <a:pPr algn="ctr">
              <a:lnSpc>
                <a:spcPts val="12880"/>
              </a:lnSpc>
            </a:pPr>
            <a:r>
              <a:rPr lang="en-US" sz="9200" b="1" dirty="0">
                <a:solidFill>
                  <a:srgbClr val="C49430"/>
                </a:solidFill>
                <a:latin typeface="Oswald" pitchFamily="2" charset="77"/>
                <a:ea typeface="Canva Sans Bold"/>
                <a:cs typeface="Canva Sans Bold"/>
                <a:sym typeface="Canva Sans Bold"/>
              </a:rPr>
              <a:t>SCREEN SHOT </a:t>
            </a:r>
          </a:p>
          <a:p>
            <a:pPr algn="ctr">
              <a:lnSpc>
                <a:spcPts val="12880"/>
              </a:lnSpc>
            </a:pPr>
            <a:r>
              <a:rPr lang="en-US" sz="9200" b="1" dirty="0">
                <a:solidFill>
                  <a:srgbClr val="C49430"/>
                </a:solidFill>
                <a:latin typeface="Oswald" pitchFamily="2" charset="77"/>
                <a:ea typeface="Canva Sans Bold"/>
                <a:cs typeface="Canva Sans Bold"/>
                <a:sym typeface="Canva Sans Bold"/>
              </a:rPr>
              <a:t>REGISTRATION FORM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14839921" y="9129617"/>
            <a:ext cx="2954912" cy="572729"/>
            <a:chOff x="0" y="0"/>
            <a:chExt cx="3939883" cy="763638"/>
          </a:xfrm>
        </p:grpSpPr>
        <p:sp>
          <p:nvSpPr>
            <p:cNvPr id="5" name="Freeform 5"/>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sp>
        <p:nvSpPr>
          <p:cNvPr id="6" name="TextBox 6"/>
          <p:cNvSpPr txBox="1"/>
          <p:nvPr/>
        </p:nvSpPr>
        <p:spPr>
          <a:xfrm>
            <a:off x="3840175" y="4912306"/>
            <a:ext cx="10607650" cy="1038746"/>
          </a:xfrm>
          <a:prstGeom prst="rect">
            <a:avLst/>
          </a:prstGeom>
        </p:spPr>
        <p:txBody>
          <a:bodyPr lIns="0" tIns="0" rIns="0" bIns="0" rtlCol="0" anchor="t">
            <a:spAutoFit/>
          </a:bodyPr>
          <a:lstStyle/>
          <a:p>
            <a:pPr algn="ctr">
              <a:lnSpc>
                <a:spcPts val="8100"/>
              </a:lnSpc>
            </a:pPr>
            <a:r>
              <a:rPr lang="en-US" sz="6750" b="1" dirty="0">
                <a:solidFill>
                  <a:srgbClr val="FFFFFF"/>
                </a:solidFill>
                <a:latin typeface="Oswald" pitchFamily="2" charset="77"/>
                <a:ea typeface="Oswald Bold"/>
                <a:cs typeface="Oswald Bold"/>
                <a:sym typeface="Oswald Bold"/>
              </a:rPr>
              <a:t>JESUS MAKES ALL THINGS NEW</a:t>
            </a:r>
          </a:p>
        </p:txBody>
      </p:sp>
      <p:grpSp>
        <p:nvGrpSpPr>
          <p:cNvPr id="7" name="Group 7"/>
          <p:cNvGrpSpPr/>
          <p:nvPr/>
        </p:nvGrpSpPr>
        <p:grpSpPr>
          <a:xfrm>
            <a:off x="3821125" y="4164012"/>
            <a:ext cx="4303345" cy="748294"/>
            <a:chOff x="0" y="0"/>
            <a:chExt cx="1133391" cy="197082"/>
          </a:xfrm>
        </p:grpSpPr>
        <p:sp>
          <p:nvSpPr>
            <p:cNvPr id="8" name="Freeform 8"/>
            <p:cNvSpPr/>
            <p:nvPr/>
          </p:nvSpPr>
          <p:spPr>
            <a:xfrm>
              <a:off x="0" y="0"/>
              <a:ext cx="1133391" cy="197082"/>
            </a:xfrm>
            <a:custGeom>
              <a:avLst/>
              <a:gdLst/>
              <a:ahLst/>
              <a:cxnLst/>
              <a:rect l="l" t="t" r="r" b="b"/>
              <a:pathLst>
                <a:path w="1133391" h="197082">
                  <a:moveTo>
                    <a:pt x="91751" y="0"/>
                  </a:moveTo>
                  <a:lnTo>
                    <a:pt x="1041640" y="0"/>
                  </a:lnTo>
                  <a:cubicBezTo>
                    <a:pt x="1065974" y="0"/>
                    <a:pt x="1089311" y="9667"/>
                    <a:pt x="1106518" y="26873"/>
                  </a:cubicBezTo>
                  <a:cubicBezTo>
                    <a:pt x="1123725" y="44080"/>
                    <a:pt x="1133391" y="67417"/>
                    <a:pt x="1133391" y="91751"/>
                  </a:cubicBezTo>
                  <a:lnTo>
                    <a:pt x="1133391" y="105330"/>
                  </a:lnTo>
                  <a:cubicBezTo>
                    <a:pt x="1133391" y="129664"/>
                    <a:pt x="1123725" y="153001"/>
                    <a:pt x="1106518" y="170208"/>
                  </a:cubicBezTo>
                  <a:cubicBezTo>
                    <a:pt x="1089311" y="187415"/>
                    <a:pt x="1065974" y="197082"/>
                    <a:pt x="1041640" y="197082"/>
                  </a:cubicBezTo>
                  <a:lnTo>
                    <a:pt x="91751" y="197082"/>
                  </a:lnTo>
                  <a:cubicBezTo>
                    <a:pt x="67417" y="197082"/>
                    <a:pt x="44080" y="187415"/>
                    <a:pt x="26873" y="170208"/>
                  </a:cubicBezTo>
                  <a:cubicBezTo>
                    <a:pt x="9667" y="153001"/>
                    <a:pt x="0" y="129664"/>
                    <a:pt x="0" y="105330"/>
                  </a:cubicBezTo>
                  <a:lnTo>
                    <a:pt x="0" y="91751"/>
                  </a:lnTo>
                  <a:cubicBezTo>
                    <a:pt x="0" y="67417"/>
                    <a:pt x="9667" y="44080"/>
                    <a:pt x="26873" y="26873"/>
                  </a:cubicBezTo>
                  <a:cubicBezTo>
                    <a:pt x="44080" y="9667"/>
                    <a:pt x="67417" y="0"/>
                    <a:pt x="91751" y="0"/>
                  </a:cubicBezTo>
                  <a:close/>
                </a:path>
              </a:pathLst>
            </a:custGeom>
            <a:solidFill>
              <a:srgbClr val="F4F4F4"/>
            </a:solidFill>
          </p:spPr>
          <p:txBody>
            <a:bodyPr/>
            <a:lstStyle/>
            <a:p>
              <a:endParaRPr lang="en-US"/>
            </a:p>
          </p:txBody>
        </p:sp>
        <p:sp>
          <p:nvSpPr>
            <p:cNvPr id="9" name="TextBox 9"/>
            <p:cNvSpPr txBox="1"/>
            <p:nvPr/>
          </p:nvSpPr>
          <p:spPr>
            <a:xfrm>
              <a:off x="0" y="-57150"/>
              <a:ext cx="1133391" cy="254232"/>
            </a:xfrm>
            <a:prstGeom prst="rect">
              <a:avLst/>
            </a:prstGeom>
          </p:spPr>
          <p:txBody>
            <a:bodyPr lIns="50800" tIns="50800" rIns="50800" bIns="50800" rtlCol="0" anchor="ctr"/>
            <a:lstStyle/>
            <a:p>
              <a:pPr algn="ctr">
                <a:lnSpc>
                  <a:spcPts val="2504"/>
                </a:lnSpc>
              </a:pPr>
              <a:endParaRPr/>
            </a:p>
          </p:txBody>
        </p:sp>
      </p:grpSp>
      <p:sp>
        <p:nvSpPr>
          <p:cNvPr id="10" name="TextBox 10"/>
          <p:cNvSpPr txBox="1"/>
          <p:nvPr/>
        </p:nvSpPr>
        <p:spPr>
          <a:xfrm>
            <a:off x="3886200" y="4207456"/>
            <a:ext cx="4169664" cy="685800"/>
          </a:xfrm>
          <a:prstGeom prst="rect">
            <a:avLst/>
          </a:prstGeom>
        </p:spPr>
        <p:txBody>
          <a:bodyPr lIns="0" tIns="0" rIns="0" bIns="0" rtlCol="0" anchor="t">
            <a:spAutoFit/>
          </a:bodyPr>
          <a:lstStyle/>
          <a:p>
            <a:pPr algn="ctr">
              <a:lnSpc>
                <a:spcPts val="5400"/>
              </a:lnSpc>
            </a:pPr>
            <a:r>
              <a:rPr lang="en-US" sz="4500" spc="450" dirty="0">
                <a:solidFill>
                  <a:srgbClr val="193960"/>
                </a:solidFill>
                <a:latin typeface="Oswald"/>
                <a:ea typeface="Oswald"/>
                <a:cs typeface="Oswald"/>
                <a:sym typeface="Oswald"/>
              </a:rPr>
              <a:t>SHARING BOOK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54873" y="1855565"/>
            <a:ext cx="11778263" cy="1038746"/>
          </a:xfrm>
          <a:prstGeom prst="rect">
            <a:avLst/>
          </a:prstGeom>
        </p:spPr>
        <p:txBody>
          <a:bodyPr lIns="0" tIns="0" rIns="0" bIns="0" rtlCol="0" anchor="t">
            <a:spAutoFit/>
          </a:bodyPr>
          <a:lstStyle/>
          <a:p>
            <a:pPr algn="ctr">
              <a:lnSpc>
                <a:spcPts val="8100"/>
              </a:lnSpc>
            </a:pPr>
            <a:r>
              <a:rPr lang="en-US" sz="6750" b="1" dirty="0">
                <a:solidFill>
                  <a:srgbClr val="C49430"/>
                </a:solidFill>
                <a:latin typeface="Oswald" pitchFamily="2" charset="77"/>
                <a:ea typeface="Oswald Bold"/>
                <a:cs typeface="Oswald Bold"/>
                <a:sym typeface="Oswald Bold"/>
              </a:rPr>
              <a:t>JESUS MAKES ALL THINGS NEW</a:t>
            </a:r>
          </a:p>
        </p:txBody>
      </p:sp>
      <p:sp>
        <p:nvSpPr>
          <p:cNvPr id="3" name="TextBox 3"/>
          <p:cNvSpPr txBox="1"/>
          <p:nvPr/>
        </p:nvSpPr>
        <p:spPr>
          <a:xfrm>
            <a:off x="845658" y="3419380"/>
            <a:ext cx="5165569" cy="4299718"/>
          </a:xfrm>
          <a:prstGeom prst="rect">
            <a:avLst/>
          </a:prstGeom>
        </p:spPr>
        <p:txBody>
          <a:bodyPr lIns="0" tIns="0" rIns="0" bIns="0" rtlCol="0" anchor="t">
            <a:spAutoFit/>
          </a:bodyPr>
          <a:lstStyle/>
          <a:p>
            <a:pPr algn="r">
              <a:lnSpc>
                <a:spcPts val="5400"/>
              </a:lnSpc>
            </a:pPr>
            <a:r>
              <a:rPr lang="en-US" sz="3000" b="1">
                <a:solidFill>
                  <a:srgbClr val="193960"/>
                </a:solidFill>
                <a:latin typeface="Noto Sans Bold"/>
                <a:ea typeface="Noto Sans Bold"/>
                <a:cs typeface="Noto Sans Bold"/>
                <a:sym typeface="Noto Sans Bold"/>
              </a:rPr>
              <a:t>Content</a:t>
            </a:r>
          </a:p>
          <a:p>
            <a:pPr algn="r">
              <a:lnSpc>
                <a:spcPts val="5400"/>
              </a:lnSpc>
            </a:pPr>
            <a:r>
              <a:rPr lang="en-US" sz="3000" b="1">
                <a:solidFill>
                  <a:srgbClr val="193960"/>
                </a:solidFill>
                <a:latin typeface="Noto Sans Bold"/>
                <a:ea typeface="Noto Sans Bold"/>
                <a:cs typeface="Noto Sans Bold"/>
                <a:sym typeface="Noto Sans Bold"/>
              </a:rPr>
              <a:t>Chapters</a:t>
            </a:r>
          </a:p>
          <a:p>
            <a:pPr algn="r">
              <a:lnSpc>
                <a:spcPts val="5400"/>
              </a:lnSpc>
            </a:pPr>
            <a:r>
              <a:rPr lang="en-US" sz="3000" b="1">
                <a:solidFill>
                  <a:srgbClr val="193960"/>
                </a:solidFill>
                <a:latin typeface="Noto Sans Bold"/>
                <a:ea typeface="Noto Sans Bold"/>
                <a:cs typeface="Noto Sans Bold"/>
                <a:sym typeface="Noto Sans Bold"/>
              </a:rPr>
              <a:t>Pages</a:t>
            </a:r>
          </a:p>
          <a:p>
            <a:pPr algn="r">
              <a:lnSpc>
                <a:spcPts val="5400"/>
              </a:lnSpc>
            </a:pPr>
            <a:r>
              <a:rPr lang="en-US" sz="3000" b="1">
                <a:solidFill>
                  <a:srgbClr val="193960"/>
                </a:solidFill>
                <a:latin typeface="Noto Sans Bold"/>
                <a:ea typeface="Noto Sans Bold"/>
                <a:cs typeface="Noto Sans Bold"/>
                <a:sym typeface="Noto Sans Bold"/>
              </a:rPr>
              <a:t>Offer</a:t>
            </a:r>
          </a:p>
          <a:p>
            <a:pPr algn="r">
              <a:lnSpc>
                <a:spcPts val="5400"/>
              </a:lnSpc>
            </a:pPr>
            <a:r>
              <a:rPr lang="en-US" sz="3000" b="1">
                <a:solidFill>
                  <a:srgbClr val="193960"/>
                </a:solidFill>
                <a:latin typeface="Noto Sans Bold"/>
                <a:ea typeface="Noto Sans Bold"/>
                <a:cs typeface="Noto Sans Bold"/>
                <a:sym typeface="Noto Sans Bold"/>
              </a:rPr>
              <a:t>Goal</a:t>
            </a:r>
          </a:p>
          <a:p>
            <a:pPr algn="r">
              <a:lnSpc>
                <a:spcPts val="5400"/>
              </a:lnSpc>
            </a:pPr>
            <a:r>
              <a:rPr lang="en-US" sz="3000" b="1">
                <a:solidFill>
                  <a:srgbClr val="193960"/>
                </a:solidFill>
                <a:latin typeface="Noto Sans Bold"/>
                <a:ea typeface="Noto Sans Bold"/>
                <a:cs typeface="Noto Sans Bold"/>
                <a:sym typeface="Noto Sans Bold"/>
              </a:rPr>
              <a:t>Member invitation</a:t>
            </a:r>
          </a:p>
        </p:txBody>
      </p:sp>
      <p:sp>
        <p:nvSpPr>
          <p:cNvPr id="4" name="TextBox 4"/>
          <p:cNvSpPr txBox="1"/>
          <p:nvPr/>
        </p:nvSpPr>
        <p:spPr>
          <a:xfrm>
            <a:off x="6432947" y="3419380"/>
            <a:ext cx="8315535" cy="4299718"/>
          </a:xfrm>
          <a:prstGeom prst="rect">
            <a:avLst/>
          </a:prstGeom>
        </p:spPr>
        <p:txBody>
          <a:bodyPr lIns="0" tIns="0" rIns="0" bIns="0" rtlCol="0" anchor="t">
            <a:spAutoFit/>
          </a:bodyPr>
          <a:lstStyle/>
          <a:p>
            <a:pPr algn="l">
              <a:lnSpc>
                <a:spcPts val="5400"/>
              </a:lnSpc>
            </a:pPr>
            <a:r>
              <a:rPr lang="en-US" sz="3000" dirty="0">
                <a:solidFill>
                  <a:srgbClr val="000000"/>
                </a:solidFill>
                <a:latin typeface="Noto Sans Med"/>
                <a:ea typeface="Noto Sans Med"/>
                <a:cs typeface="Noto Sans Med"/>
                <a:sym typeface="Noto Sans"/>
              </a:rPr>
              <a:t>9 selected chapters from the Desire of Ages</a:t>
            </a:r>
          </a:p>
          <a:p>
            <a:pPr algn="l">
              <a:lnSpc>
                <a:spcPts val="5400"/>
              </a:lnSpc>
            </a:pPr>
            <a:r>
              <a:rPr lang="en-US" sz="3000" dirty="0">
                <a:solidFill>
                  <a:srgbClr val="000000"/>
                </a:solidFill>
                <a:latin typeface="Noto Sans Med"/>
                <a:ea typeface="Noto Sans Med"/>
                <a:cs typeface="Noto Sans Med"/>
                <a:sym typeface="Noto Sans"/>
              </a:rPr>
              <a:t>1, 4, 52, 74, 75, 77, 78, 79, 81</a:t>
            </a:r>
          </a:p>
          <a:p>
            <a:pPr algn="l">
              <a:lnSpc>
                <a:spcPts val="5400"/>
              </a:lnSpc>
            </a:pPr>
            <a:r>
              <a:rPr lang="en-US" sz="3000" dirty="0">
                <a:solidFill>
                  <a:srgbClr val="000000"/>
                </a:solidFill>
                <a:latin typeface="Noto Sans Med"/>
                <a:ea typeface="Noto Sans Med"/>
                <a:cs typeface="Noto Sans Med"/>
                <a:sym typeface="Noto Sans"/>
              </a:rPr>
              <a:t>128</a:t>
            </a:r>
          </a:p>
          <a:p>
            <a:pPr algn="l">
              <a:lnSpc>
                <a:spcPts val="5400"/>
              </a:lnSpc>
            </a:pPr>
            <a:r>
              <a:rPr lang="en-US" sz="3000" dirty="0">
                <a:solidFill>
                  <a:srgbClr val="000000"/>
                </a:solidFill>
                <a:latin typeface="Noto Sans Med"/>
                <a:ea typeface="Noto Sans Med"/>
                <a:cs typeface="Noto Sans Med"/>
                <a:sym typeface="Noto Sans"/>
              </a:rPr>
              <a:t>Christ-centered Bible study series</a:t>
            </a:r>
          </a:p>
          <a:p>
            <a:pPr algn="l">
              <a:lnSpc>
                <a:spcPts val="5400"/>
              </a:lnSpc>
            </a:pPr>
            <a:r>
              <a:rPr lang="en-US" sz="3000" dirty="0">
                <a:solidFill>
                  <a:srgbClr val="000000"/>
                </a:solidFill>
                <a:latin typeface="Noto Sans Med"/>
                <a:ea typeface="Noto Sans Med"/>
                <a:cs typeface="Noto Sans Med"/>
                <a:sym typeface="Noto Sans"/>
              </a:rPr>
              <a:t>5 million shares</a:t>
            </a:r>
          </a:p>
          <a:p>
            <a:pPr algn="l">
              <a:lnSpc>
                <a:spcPts val="5400"/>
              </a:lnSpc>
            </a:pPr>
            <a:r>
              <a:rPr lang="en-US" sz="3000" dirty="0">
                <a:solidFill>
                  <a:srgbClr val="000000"/>
                </a:solidFill>
                <a:latin typeface="Noto Sans Med"/>
                <a:ea typeface="Noto Sans Med"/>
                <a:cs typeface="Noto Sans Med"/>
                <a:sym typeface="Noto Sans"/>
              </a:rPr>
              <a:t>Share with 10 people</a:t>
            </a:r>
          </a:p>
        </p:txBody>
      </p:sp>
      <p:sp>
        <p:nvSpPr>
          <p:cNvPr id="5" name="AutoShape 5"/>
          <p:cNvSpPr/>
          <p:nvPr/>
        </p:nvSpPr>
        <p:spPr>
          <a:xfrm rot="5375340">
            <a:off x="4247464" y="5645439"/>
            <a:ext cx="3980583" cy="0"/>
          </a:xfrm>
          <a:prstGeom prst="line">
            <a:avLst/>
          </a:prstGeom>
          <a:ln w="19050" cap="rnd">
            <a:solidFill>
              <a:srgbClr val="C49430"/>
            </a:solidFill>
            <a:prstDash val="solid"/>
            <a:headEnd type="none" w="sm" len="sm"/>
            <a:tailEnd type="none" w="sm" len="sm"/>
          </a:ln>
        </p:spPr>
        <p:txBody>
          <a:bodyPr/>
          <a:lstStyle/>
          <a:p>
            <a:endParaRPr lang="en-US"/>
          </a:p>
        </p:txBody>
      </p:sp>
      <p:grpSp>
        <p:nvGrpSpPr>
          <p:cNvPr id="6" name="Group 6"/>
          <p:cNvGrpSpPr/>
          <p:nvPr/>
        </p:nvGrpSpPr>
        <p:grpSpPr>
          <a:xfrm>
            <a:off x="14846075" y="9204065"/>
            <a:ext cx="2954903" cy="570995"/>
            <a:chOff x="0" y="0"/>
            <a:chExt cx="3939870" cy="761327"/>
          </a:xfrm>
        </p:grpSpPr>
        <p:sp>
          <p:nvSpPr>
            <p:cNvPr id="7" name="Freeform 7"/>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2"/>
              <a:stretch>
                <a:fillRect t="-131" r="1" b="-128"/>
              </a:stretch>
            </a:blipFill>
          </p:spPr>
          <p:txBody>
            <a:bodyPr/>
            <a:lstStyle/>
            <a:p>
              <a:endParaRPr lang="en-US"/>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13960"/>
        </a:solidFill>
        <a:effectLst/>
      </p:bgPr>
    </p:bg>
    <p:spTree>
      <p:nvGrpSpPr>
        <p:cNvPr id="1" name=""/>
        <p:cNvGrpSpPr/>
        <p:nvPr/>
      </p:nvGrpSpPr>
      <p:grpSpPr>
        <a:xfrm>
          <a:off x="0" y="0"/>
          <a:ext cx="0" cy="0"/>
          <a:chOff x="0" y="0"/>
          <a:chExt cx="0" cy="0"/>
        </a:xfrm>
      </p:grpSpPr>
      <p:sp>
        <p:nvSpPr>
          <p:cNvPr id="2" name="TextBox 2"/>
          <p:cNvSpPr txBox="1"/>
          <p:nvPr/>
        </p:nvSpPr>
        <p:spPr>
          <a:xfrm>
            <a:off x="3254873" y="1855565"/>
            <a:ext cx="11778263" cy="1038746"/>
          </a:xfrm>
          <a:prstGeom prst="rect">
            <a:avLst/>
          </a:prstGeom>
        </p:spPr>
        <p:txBody>
          <a:bodyPr lIns="0" tIns="0" rIns="0" bIns="0" rtlCol="0" anchor="t">
            <a:spAutoFit/>
          </a:bodyPr>
          <a:lstStyle/>
          <a:p>
            <a:pPr algn="ctr">
              <a:lnSpc>
                <a:spcPts val="8100"/>
              </a:lnSpc>
            </a:pPr>
            <a:r>
              <a:rPr lang="en-US" sz="6750" b="1" dirty="0">
                <a:solidFill>
                  <a:srgbClr val="C49430"/>
                </a:solidFill>
                <a:latin typeface="Oswald" pitchFamily="2" charset="77"/>
                <a:ea typeface="Oswald Bold"/>
                <a:cs typeface="Oswald Bold"/>
                <a:sym typeface="Oswald Bold"/>
              </a:rPr>
              <a:t>JESUS MAKES ALL THINGS NEW</a:t>
            </a:r>
          </a:p>
        </p:txBody>
      </p:sp>
      <p:sp>
        <p:nvSpPr>
          <p:cNvPr id="3" name="TextBox 3"/>
          <p:cNvSpPr txBox="1"/>
          <p:nvPr/>
        </p:nvSpPr>
        <p:spPr>
          <a:xfrm>
            <a:off x="2816352" y="3419380"/>
            <a:ext cx="4511612" cy="4299718"/>
          </a:xfrm>
          <a:prstGeom prst="rect">
            <a:avLst/>
          </a:prstGeom>
        </p:spPr>
        <p:txBody>
          <a:bodyPr lIns="0" tIns="0" rIns="0" bIns="0" rtlCol="0" anchor="t">
            <a:spAutoFit/>
          </a:bodyPr>
          <a:lstStyle/>
          <a:p>
            <a:pPr algn="r">
              <a:lnSpc>
                <a:spcPts val="5400"/>
              </a:lnSpc>
            </a:pPr>
            <a:r>
              <a:rPr lang="en-US" sz="3000" b="1">
                <a:solidFill>
                  <a:srgbClr val="F4F4F4"/>
                </a:solidFill>
                <a:latin typeface="Noto Sans Bold"/>
                <a:ea typeface="Noto Sans Bold"/>
                <a:cs typeface="Noto Sans Bold"/>
                <a:sym typeface="Noto Sans Bold"/>
              </a:rPr>
              <a:t>Pre-publication Orders</a:t>
            </a:r>
          </a:p>
          <a:p>
            <a:pPr algn="r">
              <a:lnSpc>
                <a:spcPts val="5400"/>
              </a:lnSpc>
            </a:pPr>
            <a:r>
              <a:rPr lang="en-US" sz="3000" b="1">
                <a:solidFill>
                  <a:srgbClr val="F4F4F4"/>
                </a:solidFill>
                <a:latin typeface="Noto Sans Bold"/>
                <a:ea typeface="Noto Sans Bold"/>
                <a:cs typeface="Noto Sans Bold"/>
                <a:sym typeface="Noto Sans Bold"/>
              </a:rPr>
              <a:t>Cost</a:t>
            </a:r>
          </a:p>
          <a:p>
            <a:pPr algn="r">
              <a:lnSpc>
                <a:spcPts val="5400"/>
              </a:lnSpc>
            </a:pPr>
            <a:r>
              <a:rPr lang="en-US" sz="3000" b="1">
                <a:solidFill>
                  <a:srgbClr val="F4F4F4"/>
                </a:solidFill>
                <a:latin typeface="Noto Sans Bold"/>
                <a:ea typeface="Noto Sans Bold"/>
                <a:cs typeface="Noto Sans Bold"/>
                <a:sym typeface="Noto Sans Bold"/>
              </a:rPr>
              <a:t>Delivery</a:t>
            </a:r>
          </a:p>
          <a:p>
            <a:pPr algn="r">
              <a:lnSpc>
                <a:spcPts val="5400"/>
              </a:lnSpc>
            </a:pPr>
            <a:r>
              <a:rPr lang="en-US" sz="3000" b="1">
                <a:solidFill>
                  <a:srgbClr val="F4F4F4"/>
                </a:solidFill>
                <a:latin typeface="Noto Sans Bold"/>
                <a:ea typeface="Noto Sans Bold"/>
                <a:cs typeface="Noto Sans Bold"/>
                <a:sym typeface="Noto Sans Bold"/>
              </a:rPr>
              <a:t>Pallets</a:t>
            </a:r>
          </a:p>
          <a:p>
            <a:pPr algn="r">
              <a:lnSpc>
                <a:spcPts val="5400"/>
              </a:lnSpc>
            </a:pPr>
            <a:r>
              <a:rPr lang="en-US" sz="3000" b="1">
                <a:solidFill>
                  <a:srgbClr val="F4F4F4"/>
                </a:solidFill>
                <a:latin typeface="Noto Sans Bold"/>
                <a:ea typeface="Noto Sans Bold"/>
                <a:cs typeface="Noto Sans Bold"/>
                <a:sym typeface="Noto Sans Bold"/>
              </a:rPr>
              <a:t>Shipping</a:t>
            </a:r>
          </a:p>
          <a:p>
            <a:pPr algn="r">
              <a:lnSpc>
                <a:spcPts val="5400"/>
              </a:lnSpc>
            </a:pPr>
            <a:r>
              <a:rPr lang="en-US" sz="3000" b="1">
                <a:solidFill>
                  <a:srgbClr val="F4F4F4"/>
                </a:solidFill>
                <a:latin typeface="Noto Sans Bold"/>
                <a:ea typeface="Noto Sans Bold"/>
                <a:cs typeface="Noto Sans Bold"/>
                <a:sym typeface="Noto Sans Bold"/>
              </a:rPr>
              <a:t>Deadline</a:t>
            </a:r>
          </a:p>
        </p:txBody>
      </p:sp>
      <p:sp>
        <p:nvSpPr>
          <p:cNvPr id="4" name="TextBox 4"/>
          <p:cNvSpPr txBox="1"/>
          <p:nvPr/>
        </p:nvSpPr>
        <p:spPr>
          <a:xfrm>
            <a:off x="7749692" y="3419380"/>
            <a:ext cx="7721965" cy="4057650"/>
          </a:xfrm>
          <a:prstGeom prst="rect">
            <a:avLst/>
          </a:prstGeom>
        </p:spPr>
        <p:txBody>
          <a:bodyPr lIns="0" tIns="0" rIns="0" bIns="0" rtlCol="0" anchor="t">
            <a:spAutoFit/>
          </a:bodyPr>
          <a:lstStyle/>
          <a:p>
            <a:pPr algn="l">
              <a:lnSpc>
                <a:spcPts val="5400"/>
              </a:lnSpc>
            </a:pPr>
            <a:r>
              <a:rPr lang="en-US" sz="3000">
                <a:solidFill>
                  <a:srgbClr val="FFFFFF"/>
                </a:solidFill>
                <a:latin typeface="Noto Sans Med"/>
                <a:ea typeface="Noto Sans Med"/>
                <a:cs typeface="Noto Sans Med"/>
                <a:sym typeface="Noto Sans"/>
              </a:rPr>
              <a:t>By Conference</a:t>
            </a:r>
          </a:p>
          <a:p>
            <a:pPr algn="l">
              <a:lnSpc>
                <a:spcPts val="5400"/>
              </a:lnSpc>
            </a:pPr>
            <a:r>
              <a:rPr lang="en-US" sz="3000">
                <a:solidFill>
                  <a:srgbClr val="FFFFFF"/>
                </a:solidFill>
                <a:latin typeface="Noto Sans Med"/>
                <a:ea typeface="Noto Sans Med"/>
                <a:cs typeface="Noto Sans Med"/>
                <a:sym typeface="Noto Sans"/>
              </a:rPr>
              <a:t>Under $1</a:t>
            </a:r>
          </a:p>
          <a:p>
            <a:pPr algn="l">
              <a:lnSpc>
                <a:spcPts val="5400"/>
              </a:lnSpc>
            </a:pPr>
            <a:r>
              <a:rPr lang="en-US" sz="3000">
                <a:solidFill>
                  <a:srgbClr val="FFFFFF"/>
                </a:solidFill>
                <a:latin typeface="Noto Sans Med"/>
                <a:ea typeface="Noto Sans Med"/>
                <a:cs typeface="Noto Sans Med"/>
                <a:sym typeface="Noto Sans"/>
              </a:rPr>
              <a:t>by pallet to the Conference/Major Centers</a:t>
            </a:r>
          </a:p>
          <a:p>
            <a:pPr algn="l">
              <a:lnSpc>
                <a:spcPts val="5400"/>
              </a:lnSpc>
            </a:pPr>
            <a:r>
              <a:rPr lang="en-US" sz="3000">
                <a:solidFill>
                  <a:srgbClr val="FFFFFF"/>
                </a:solidFill>
                <a:latin typeface="Noto Sans Med"/>
                <a:ea typeface="Noto Sans Med"/>
                <a:cs typeface="Noto Sans Med"/>
                <a:sym typeface="Noto Sans"/>
              </a:rPr>
              <a:t>48 cases of 100/Total of 4800</a:t>
            </a:r>
          </a:p>
          <a:p>
            <a:pPr algn="l">
              <a:lnSpc>
                <a:spcPts val="5400"/>
              </a:lnSpc>
            </a:pPr>
            <a:r>
              <a:rPr lang="en-US" sz="3000">
                <a:solidFill>
                  <a:srgbClr val="FFFFFF"/>
                </a:solidFill>
                <a:latin typeface="Noto Sans Med"/>
                <a:ea typeface="Noto Sans Med"/>
                <a:cs typeface="Noto Sans Med"/>
                <a:sym typeface="Noto Sans"/>
              </a:rPr>
              <a:t>Pre-orders covered by NAD</a:t>
            </a:r>
          </a:p>
          <a:p>
            <a:pPr algn="l">
              <a:lnSpc>
                <a:spcPts val="5400"/>
              </a:lnSpc>
            </a:pPr>
            <a:r>
              <a:rPr lang="en-US" sz="3000">
                <a:solidFill>
                  <a:srgbClr val="FFFFFF"/>
                </a:solidFill>
                <a:latin typeface="Noto Sans Med"/>
                <a:ea typeface="Noto Sans Med"/>
                <a:cs typeface="Noto Sans Med"/>
                <a:sym typeface="Noto Sans"/>
              </a:rPr>
              <a:t>To be announced</a:t>
            </a:r>
          </a:p>
        </p:txBody>
      </p:sp>
      <p:sp>
        <p:nvSpPr>
          <p:cNvPr id="5" name="AutoShape 5"/>
          <p:cNvSpPr/>
          <p:nvPr/>
        </p:nvSpPr>
        <p:spPr>
          <a:xfrm rot="5375340">
            <a:off x="5564200" y="5645439"/>
            <a:ext cx="3980583" cy="0"/>
          </a:xfrm>
          <a:prstGeom prst="line">
            <a:avLst/>
          </a:prstGeom>
          <a:ln w="19050" cap="rnd">
            <a:solidFill>
              <a:srgbClr val="FFFFFF"/>
            </a:solidFill>
            <a:prstDash val="solid"/>
            <a:headEnd type="none" w="sm" len="sm"/>
            <a:tailEnd type="none" w="sm" len="sm"/>
          </a:ln>
        </p:spPr>
        <p:txBody>
          <a:bodyPr/>
          <a:lstStyle/>
          <a:p>
            <a:endParaRPr lang="en-US"/>
          </a:p>
        </p:txBody>
      </p:sp>
      <p:grpSp>
        <p:nvGrpSpPr>
          <p:cNvPr id="6" name="Group 6"/>
          <p:cNvGrpSpPr/>
          <p:nvPr/>
        </p:nvGrpSpPr>
        <p:grpSpPr>
          <a:xfrm>
            <a:off x="14839921" y="9129617"/>
            <a:ext cx="2954912" cy="572729"/>
            <a:chOff x="0" y="0"/>
            <a:chExt cx="3939883" cy="763638"/>
          </a:xfrm>
        </p:grpSpPr>
        <p:sp>
          <p:nvSpPr>
            <p:cNvPr id="7" name="Freeform 7"/>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2"/>
              <a:stretch>
                <a:fillRect l="-19" r="-18" b="1"/>
              </a:stretch>
            </a:blipFill>
          </p:spPr>
          <p:txBody>
            <a:bodyPr/>
            <a:lstStyle/>
            <a:p>
              <a:endParaRPr 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119423" y="4624387"/>
            <a:ext cx="12049155" cy="1038225"/>
          </a:xfrm>
          <a:prstGeom prst="rect">
            <a:avLst/>
          </a:prstGeom>
        </p:spPr>
        <p:txBody>
          <a:bodyPr lIns="0" tIns="0" rIns="0" bIns="0" rtlCol="0" anchor="t">
            <a:spAutoFit/>
          </a:bodyPr>
          <a:lstStyle/>
          <a:p>
            <a:pPr algn="ctr">
              <a:lnSpc>
                <a:spcPts val="8100"/>
              </a:lnSpc>
            </a:pPr>
            <a:r>
              <a:rPr lang="en-US" sz="6750" b="1" dirty="0">
                <a:solidFill>
                  <a:srgbClr val="FFFFFF"/>
                </a:solidFill>
                <a:latin typeface="Oswald" pitchFamily="2" charset="77"/>
                <a:ea typeface="Oswald Bold"/>
                <a:cs typeface="Oswald Bold"/>
                <a:sym typeface="Oswald Bold"/>
              </a:rPr>
              <a:t>MISSIONAL SMALL GROUPS</a:t>
            </a:r>
          </a:p>
        </p:txBody>
      </p:sp>
      <p:grpSp>
        <p:nvGrpSpPr>
          <p:cNvPr id="5" name="Group 5"/>
          <p:cNvGrpSpPr/>
          <p:nvPr/>
        </p:nvGrpSpPr>
        <p:grpSpPr>
          <a:xfrm>
            <a:off x="14839921" y="9129617"/>
            <a:ext cx="2954912" cy="572729"/>
            <a:chOff x="0" y="0"/>
            <a:chExt cx="3939883" cy="763638"/>
          </a:xfrm>
        </p:grpSpPr>
        <p:sp>
          <p:nvSpPr>
            <p:cNvPr id="6" name="Freeform 6"/>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pic>
        <p:nvPicPr>
          <p:cNvPr id="9" name="Picture 8">
            <a:extLst>
              <a:ext uri="{FF2B5EF4-FFF2-40B4-BE49-F238E27FC236}">
                <a16:creationId xmlns:a16="http://schemas.microsoft.com/office/drawing/2014/main" id="{1084301E-4CFB-8672-995B-33F4AFE4C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8709" y="2324100"/>
            <a:ext cx="3030583" cy="2057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846075" y="9204065"/>
            <a:ext cx="2954903" cy="570995"/>
            <a:chOff x="0" y="0"/>
            <a:chExt cx="3939870" cy="761327"/>
          </a:xfrm>
        </p:grpSpPr>
        <p:sp>
          <p:nvSpPr>
            <p:cNvPr id="3" name="Freeform 3"/>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2"/>
              <a:stretch>
                <a:fillRect t="-131" r="1" b="-128"/>
              </a:stretch>
            </a:blipFill>
          </p:spPr>
          <p:txBody>
            <a:bodyPr/>
            <a:lstStyle/>
            <a:p>
              <a:endParaRPr lang="en-US"/>
            </a:p>
          </p:txBody>
        </p:sp>
      </p:grpSp>
      <p:grpSp>
        <p:nvGrpSpPr>
          <p:cNvPr id="4" name="Group 4"/>
          <p:cNvGrpSpPr/>
          <p:nvPr/>
        </p:nvGrpSpPr>
        <p:grpSpPr>
          <a:xfrm>
            <a:off x="3754669" y="3134697"/>
            <a:ext cx="3534680" cy="3060678"/>
            <a:chOff x="0" y="0"/>
            <a:chExt cx="4712906" cy="4080904"/>
          </a:xfrm>
        </p:grpSpPr>
        <p:sp>
          <p:nvSpPr>
            <p:cNvPr id="5" name="Freeform 5"/>
            <p:cNvSpPr/>
            <p:nvPr/>
          </p:nvSpPr>
          <p:spPr>
            <a:xfrm>
              <a:off x="0" y="0"/>
              <a:ext cx="4712843" cy="4080891"/>
            </a:xfrm>
            <a:custGeom>
              <a:avLst/>
              <a:gdLst/>
              <a:ahLst/>
              <a:cxnLst/>
              <a:rect l="l" t="t" r="r" b="b"/>
              <a:pathLst>
                <a:path w="4712843" h="4080891">
                  <a:moveTo>
                    <a:pt x="0" y="0"/>
                  </a:moveTo>
                  <a:lnTo>
                    <a:pt x="4712843" y="0"/>
                  </a:lnTo>
                  <a:lnTo>
                    <a:pt x="4712843" y="4080891"/>
                  </a:lnTo>
                  <a:lnTo>
                    <a:pt x="0" y="4080891"/>
                  </a:lnTo>
                  <a:lnTo>
                    <a:pt x="0" y="0"/>
                  </a:lnTo>
                  <a:close/>
                </a:path>
              </a:pathLst>
            </a:custGeom>
            <a:blipFill>
              <a:blip r:embed="rId3"/>
              <a:stretch>
                <a:fillRect r="-1"/>
              </a:stretch>
            </a:blipFill>
          </p:spPr>
          <p:txBody>
            <a:bodyPr/>
            <a:lstStyle/>
            <a:p>
              <a:endParaRPr lang="en-US"/>
            </a:p>
          </p:txBody>
        </p:sp>
      </p:grpSp>
      <p:grpSp>
        <p:nvGrpSpPr>
          <p:cNvPr id="6" name="Group 6"/>
          <p:cNvGrpSpPr/>
          <p:nvPr/>
        </p:nvGrpSpPr>
        <p:grpSpPr>
          <a:xfrm>
            <a:off x="8655796" y="3967382"/>
            <a:ext cx="6878650" cy="1395317"/>
            <a:chOff x="0" y="0"/>
            <a:chExt cx="9171534" cy="1860423"/>
          </a:xfrm>
        </p:grpSpPr>
        <p:sp>
          <p:nvSpPr>
            <p:cNvPr id="7" name="Freeform 7"/>
            <p:cNvSpPr/>
            <p:nvPr/>
          </p:nvSpPr>
          <p:spPr>
            <a:xfrm>
              <a:off x="0" y="0"/>
              <a:ext cx="9171559" cy="1860423"/>
            </a:xfrm>
            <a:custGeom>
              <a:avLst/>
              <a:gdLst/>
              <a:ahLst/>
              <a:cxnLst/>
              <a:rect l="l" t="t" r="r" b="b"/>
              <a:pathLst>
                <a:path w="9171559" h="1860423">
                  <a:moveTo>
                    <a:pt x="0" y="0"/>
                  </a:moveTo>
                  <a:lnTo>
                    <a:pt x="9171559" y="0"/>
                  </a:lnTo>
                  <a:lnTo>
                    <a:pt x="9171559" y="1860423"/>
                  </a:lnTo>
                  <a:lnTo>
                    <a:pt x="0" y="1860423"/>
                  </a:lnTo>
                  <a:lnTo>
                    <a:pt x="0" y="0"/>
                  </a:lnTo>
                  <a:close/>
                </a:path>
              </a:pathLst>
            </a:custGeom>
            <a:blipFill>
              <a:blip r:embed="rId4"/>
              <a:stretch>
                <a:fillRect t="-5" b="-4"/>
              </a:stretch>
            </a:blipFill>
          </p:spPr>
          <p:txBody>
            <a:bodyPr/>
            <a:lstStyle/>
            <a:p>
              <a:endParaRPr lang="en-US"/>
            </a:p>
          </p:txBody>
        </p:sp>
      </p:grpSp>
      <p:sp>
        <p:nvSpPr>
          <p:cNvPr id="8" name="AutoShape 8"/>
          <p:cNvSpPr/>
          <p:nvPr/>
        </p:nvSpPr>
        <p:spPr>
          <a:xfrm rot="5377020">
            <a:off x="5834739" y="4655506"/>
            <a:ext cx="4275677" cy="0"/>
          </a:xfrm>
          <a:prstGeom prst="line">
            <a:avLst/>
          </a:prstGeom>
          <a:ln w="19050" cap="rnd">
            <a:solidFill>
              <a:srgbClr val="C49430"/>
            </a:solidFill>
            <a:prstDash val="solid"/>
            <a:headEnd type="none" w="sm" len="sm"/>
            <a:tailEnd type="none" w="sm" len="sm"/>
          </a:ln>
        </p:spPr>
        <p:txBody>
          <a:bodyPr/>
          <a:lstStyle/>
          <a:p>
            <a:endParaRPr lang="en-US"/>
          </a:p>
        </p:txBody>
      </p:sp>
      <p:grpSp>
        <p:nvGrpSpPr>
          <p:cNvPr id="9" name="Group 9"/>
          <p:cNvGrpSpPr/>
          <p:nvPr/>
        </p:nvGrpSpPr>
        <p:grpSpPr>
          <a:xfrm>
            <a:off x="3853158" y="6788534"/>
            <a:ext cx="3337693" cy="423405"/>
            <a:chOff x="0" y="0"/>
            <a:chExt cx="4450258" cy="564540"/>
          </a:xfrm>
        </p:grpSpPr>
        <p:sp>
          <p:nvSpPr>
            <p:cNvPr id="10" name="Freeform 10"/>
            <p:cNvSpPr/>
            <p:nvPr/>
          </p:nvSpPr>
          <p:spPr>
            <a:xfrm>
              <a:off x="0" y="0"/>
              <a:ext cx="4450262" cy="564544"/>
            </a:xfrm>
            <a:custGeom>
              <a:avLst/>
              <a:gdLst/>
              <a:ahLst/>
              <a:cxnLst/>
              <a:rect l="l" t="t" r="r" b="b"/>
              <a:pathLst>
                <a:path w="4450262" h="564544">
                  <a:moveTo>
                    <a:pt x="0" y="0"/>
                  </a:moveTo>
                  <a:lnTo>
                    <a:pt x="4450262" y="0"/>
                  </a:lnTo>
                  <a:lnTo>
                    <a:pt x="4450262" y="564544"/>
                  </a:lnTo>
                  <a:lnTo>
                    <a:pt x="0" y="564544"/>
                  </a:lnTo>
                  <a:close/>
                </a:path>
              </a:pathLst>
            </a:custGeom>
            <a:blipFill>
              <a:blip r:embed="rId5">
                <a:alphaModFix amt="0"/>
              </a:blip>
              <a:stretch>
                <a:fillRect t="-103599" b="-103598"/>
              </a:stretch>
            </a:blipFill>
          </p:spPr>
          <p:txBody>
            <a:bodyPr/>
            <a:lstStyle/>
            <a:p>
              <a:endParaRPr lang="en-US"/>
            </a:p>
          </p:txBody>
        </p:sp>
        <p:sp>
          <p:nvSpPr>
            <p:cNvPr id="11" name="TextBox 11"/>
            <p:cNvSpPr txBox="1"/>
            <p:nvPr/>
          </p:nvSpPr>
          <p:spPr>
            <a:xfrm>
              <a:off x="0" y="0"/>
              <a:ext cx="4450258" cy="564540"/>
            </a:xfrm>
            <a:prstGeom prst="rect">
              <a:avLst/>
            </a:prstGeom>
          </p:spPr>
          <p:txBody>
            <a:bodyPr lIns="0" tIns="0" rIns="0" bIns="0" rtlCol="0" anchor="ctr"/>
            <a:lstStyle/>
            <a:p>
              <a:pPr algn="ctr">
                <a:lnSpc>
                  <a:spcPts val="3600"/>
                </a:lnSpc>
              </a:pPr>
              <a:r>
                <a:rPr lang="en-US" sz="3000" b="1" dirty="0">
                  <a:solidFill>
                    <a:srgbClr val="193960"/>
                  </a:solidFill>
                  <a:latin typeface="Oswald" pitchFamily="2" charset="77"/>
                  <a:ea typeface="Aptos Bold"/>
                  <a:cs typeface="Aptos Bold"/>
                  <a:sym typeface="Aptos Bold"/>
                </a:rPr>
                <a:t>External Audience</a:t>
              </a:r>
            </a:p>
          </p:txBody>
        </p:sp>
      </p:grpSp>
      <p:grpSp>
        <p:nvGrpSpPr>
          <p:cNvPr id="12" name="Group 12"/>
          <p:cNvGrpSpPr/>
          <p:nvPr/>
        </p:nvGrpSpPr>
        <p:grpSpPr>
          <a:xfrm>
            <a:off x="10426275" y="6788534"/>
            <a:ext cx="3337693" cy="423405"/>
            <a:chOff x="0" y="0"/>
            <a:chExt cx="4450258" cy="564540"/>
          </a:xfrm>
        </p:grpSpPr>
        <p:sp>
          <p:nvSpPr>
            <p:cNvPr id="13" name="Freeform 13"/>
            <p:cNvSpPr/>
            <p:nvPr/>
          </p:nvSpPr>
          <p:spPr>
            <a:xfrm>
              <a:off x="0" y="0"/>
              <a:ext cx="4450262" cy="564544"/>
            </a:xfrm>
            <a:custGeom>
              <a:avLst/>
              <a:gdLst/>
              <a:ahLst/>
              <a:cxnLst/>
              <a:rect l="l" t="t" r="r" b="b"/>
              <a:pathLst>
                <a:path w="4450262" h="564544">
                  <a:moveTo>
                    <a:pt x="0" y="0"/>
                  </a:moveTo>
                  <a:lnTo>
                    <a:pt x="4450262" y="0"/>
                  </a:lnTo>
                  <a:lnTo>
                    <a:pt x="4450262" y="564544"/>
                  </a:lnTo>
                  <a:lnTo>
                    <a:pt x="0" y="564544"/>
                  </a:lnTo>
                  <a:close/>
                </a:path>
              </a:pathLst>
            </a:custGeom>
            <a:blipFill>
              <a:blip r:embed="rId5">
                <a:alphaModFix amt="0"/>
              </a:blip>
              <a:stretch>
                <a:fillRect t="-103599" b="-103598"/>
              </a:stretch>
            </a:blipFill>
          </p:spPr>
          <p:txBody>
            <a:bodyPr/>
            <a:lstStyle/>
            <a:p>
              <a:endParaRPr lang="en-US"/>
            </a:p>
          </p:txBody>
        </p:sp>
        <p:sp>
          <p:nvSpPr>
            <p:cNvPr id="14" name="TextBox 14"/>
            <p:cNvSpPr txBox="1"/>
            <p:nvPr/>
          </p:nvSpPr>
          <p:spPr>
            <a:xfrm>
              <a:off x="0" y="0"/>
              <a:ext cx="4450258" cy="564540"/>
            </a:xfrm>
            <a:prstGeom prst="rect">
              <a:avLst/>
            </a:prstGeom>
          </p:spPr>
          <p:txBody>
            <a:bodyPr lIns="0" tIns="0" rIns="0" bIns="0" rtlCol="0" anchor="ctr"/>
            <a:lstStyle/>
            <a:p>
              <a:pPr algn="ctr">
                <a:lnSpc>
                  <a:spcPts val="3600"/>
                </a:lnSpc>
              </a:pPr>
              <a:r>
                <a:rPr lang="en-US" sz="3000" b="1" dirty="0">
                  <a:solidFill>
                    <a:srgbClr val="C49430"/>
                  </a:solidFill>
                  <a:latin typeface="Oswald" pitchFamily="2" charset="77"/>
                  <a:ea typeface="Aptos Bold"/>
                  <a:cs typeface="Aptos Bold"/>
                  <a:sym typeface="Aptos Bold"/>
                </a:rPr>
                <a:t>Internal Audience</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4846075" y="9145200"/>
            <a:ext cx="2954903" cy="570995"/>
            <a:chOff x="0" y="0"/>
            <a:chExt cx="3939870" cy="761327"/>
          </a:xfrm>
        </p:grpSpPr>
        <p:sp>
          <p:nvSpPr>
            <p:cNvPr id="4" name="Freeform 4"/>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2"/>
              <a:stretch>
                <a:fillRect t="-131" r="1" b="-128"/>
              </a:stretch>
            </a:blipFill>
          </p:spPr>
          <p:txBody>
            <a:bodyPr/>
            <a:lstStyle/>
            <a:p>
              <a:endParaRPr lang="en-US"/>
            </a:p>
          </p:txBody>
        </p:sp>
      </p:grpSp>
      <p:sp>
        <p:nvSpPr>
          <p:cNvPr id="5" name="TextBox 5"/>
          <p:cNvSpPr txBox="1"/>
          <p:nvPr/>
        </p:nvSpPr>
        <p:spPr>
          <a:xfrm>
            <a:off x="11049791" y="10689860"/>
            <a:ext cx="6156712" cy="1015841"/>
          </a:xfrm>
          <a:prstGeom prst="rect">
            <a:avLst/>
          </a:prstGeom>
        </p:spPr>
        <p:txBody>
          <a:bodyPr lIns="0" tIns="0" rIns="0" bIns="0" rtlCol="0" anchor="t">
            <a:spAutoFit/>
          </a:bodyPr>
          <a:lstStyle/>
          <a:p>
            <a:pPr algn="l">
              <a:lnSpc>
                <a:spcPts val="5250"/>
              </a:lnSpc>
            </a:pPr>
            <a:r>
              <a:rPr lang="en-US" sz="2100" b="1">
                <a:solidFill>
                  <a:srgbClr val="000000"/>
                </a:solidFill>
                <a:latin typeface="Montserrat Bold"/>
                <a:ea typeface="Montserrat Bold"/>
                <a:cs typeface="Montserrat Bold"/>
                <a:sym typeface="Montserrat Bold"/>
              </a:rPr>
              <a:t>Step 4</a:t>
            </a:r>
          </a:p>
        </p:txBody>
      </p:sp>
      <p:sp>
        <p:nvSpPr>
          <p:cNvPr id="18" name="TextBox 17">
            <a:extLst>
              <a:ext uri="{FF2B5EF4-FFF2-40B4-BE49-F238E27FC236}">
                <a16:creationId xmlns:a16="http://schemas.microsoft.com/office/drawing/2014/main" id="{783677BA-052B-BFC4-F8C2-72926B6D6912}"/>
              </a:ext>
            </a:extLst>
          </p:cNvPr>
          <p:cNvSpPr txBox="1"/>
          <p:nvPr/>
        </p:nvSpPr>
        <p:spPr>
          <a:xfrm>
            <a:off x="10744200" y="2364277"/>
            <a:ext cx="5774455" cy="5558445"/>
          </a:xfrm>
          <a:prstGeom prst="rect">
            <a:avLst/>
          </a:prstGeom>
          <a:noFill/>
        </p:spPr>
        <p:txBody>
          <a:bodyPr wrap="square">
            <a:spAutoFit/>
          </a:bodyPr>
          <a:lstStyle/>
          <a:p>
            <a:pPr marL="0" marR="0">
              <a:lnSpc>
                <a:spcPct val="150000"/>
              </a:lnSpc>
              <a:buFont typeface="Arial" panose="020B0604020202020204" pitchFamily="34" charset="0"/>
              <a:buChar char="•"/>
            </a:pPr>
            <a:r>
              <a:rPr lang="en-US" sz="3000" dirty="0">
                <a:solidFill>
                  <a:srgbClr val="193960"/>
                </a:solidFill>
                <a:effectLst/>
                <a:latin typeface="Noto Sans Med" panose="020B0502040504020204" pitchFamily="34" charset="0"/>
                <a:ea typeface="Noto Sans Med" panose="020B0502040504020204" pitchFamily="34" charset="0"/>
                <a:cs typeface="Noto Sans Med" panose="020B0502040504020204" pitchFamily="34" charset="0"/>
              </a:rPr>
              <a:t>Authentic Community</a:t>
            </a:r>
          </a:p>
          <a:p>
            <a:pPr marL="0" marR="0">
              <a:lnSpc>
                <a:spcPct val="150000"/>
              </a:lnSpc>
              <a:buFont typeface="Arial" panose="020B0604020202020204" pitchFamily="34" charset="0"/>
              <a:buChar char="•"/>
            </a:pPr>
            <a:r>
              <a:rPr lang="en-US" sz="3000" dirty="0">
                <a:solidFill>
                  <a:srgbClr val="193960"/>
                </a:solidFill>
                <a:effectLst/>
                <a:latin typeface="Noto Sans Med" panose="020B0502040504020204" pitchFamily="34" charset="0"/>
                <a:ea typeface="Noto Sans Med" panose="020B0502040504020204" pitchFamily="34" charset="0"/>
                <a:cs typeface="Noto Sans Med" panose="020B0502040504020204" pitchFamily="34" charset="0"/>
              </a:rPr>
              <a:t>Evangelistic Effectiveness</a:t>
            </a:r>
          </a:p>
          <a:p>
            <a:pPr marL="0" marR="0">
              <a:lnSpc>
                <a:spcPct val="150000"/>
              </a:lnSpc>
              <a:buFont typeface="Arial" panose="020B0604020202020204" pitchFamily="34" charset="0"/>
              <a:buChar char="•"/>
            </a:pPr>
            <a:r>
              <a:rPr lang="en-US" sz="3000" dirty="0">
                <a:solidFill>
                  <a:srgbClr val="193960"/>
                </a:solidFill>
                <a:effectLst/>
                <a:latin typeface="Noto Sans Med" panose="020B0502040504020204" pitchFamily="34" charset="0"/>
                <a:ea typeface="Noto Sans Med" panose="020B0502040504020204" pitchFamily="34" charset="0"/>
                <a:cs typeface="Noto Sans Med" panose="020B0502040504020204" pitchFamily="34" charset="0"/>
              </a:rPr>
              <a:t>Retention After Baptism</a:t>
            </a:r>
          </a:p>
          <a:p>
            <a:pPr marL="0" marR="0">
              <a:lnSpc>
                <a:spcPct val="150000"/>
              </a:lnSpc>
              <a:buFont typeface="Arial" panose="020B0604020202020204" pitchFamily="34" charset="0"/>
              <a:buChar char="•"/>
            </a:pPr>
            <a:r>
              <a:rPr lang="en-US" sz="3000" dirty="0">
                <a:solidFill>
                  <a:srgbClr val="193960"/>
                </a:solidFill>
                <a:effectLst/>
                <a:latin typeface="Noto Sans Med" panose="020B0502040504020204" pitchFamily="34" charset="0"/>
                <a:ea typeface="Noto Sans Med" panose="020B0502040504020204" pitchFamily="34" charset="0"/>
                <a:cs typeface="Noto Sans Med" panose="020B0502040504020204" pitchFamily="34" charset="0"/>
              </a:rPr>
              <a:t>Improved Attendance</a:t>
            </a:r>
          </a:p>
          <a:p>
            <a:pPr marL="0" marR="0">
              <a:lnSpc>
                <a:spcPct val="150000"/>
              </a:lnSpc>
              <a:buFont typeface="Arial" panose="020B0604020202020204" pitchFamily="34" charset="0"/>
              <a:buChar char="•"/>
            </a:pPr>
            <a:r>
              <a:rPr lang="en-US" sz="3000" dirty="0">
                <a:solidFill>
                  <a:srgbClr val="193960"/>
                </a:solidFill>
                <a:effectLst/>
                <a:latin typeface="Noto Sans Med" panose="020B0502040504020204" pitchFamily="34" charset="0"/>
                <a:ea typeface="Noto Sans Med" panose="020B0502040504020204" pitchFamily="34" charset="0"/>
                <a:cs typeface="Noto Sans Med" panose="020B0502040504020204" pitchFamily="34" charset="0"/>
              </a:rPr>
              <a:t>Intentional Discipleship</a:t>
            </a:r>
          </a:p>
          <a:p>
            <a:pPr marL="0" marR="0">
              <a:lnSpc>
                <a:spcPct val="150000"/>
              </a:lnSpc>
              <a:buFont typeface="Arial" panose="020B0604020202020204" pitchFamily="34" charset="0"/>
              <a:buChar char="•"/>
            </a:pPr>
            <a:r>
              <a:rPr lang="en-US" sz="3000" dirty="0">
                <a:solidFill>
                  <a:srgbClr val="193960"/>
                </a:solidFill>
                <a:effectLst/>
                <a:latin typeface="Noto Sans Med" panose="020B0502040504020204" pitchFamily="34" charset="0"/>
                <a:ea typeface="Noto Sans Med" panose="020B0502040504020204" pitchFamily="34" charset="0"/>
                <a:cs typeface="Noto Sans Med" panose="020B0502040504020204" pitchFamily="34" charset="0"/>
              </a:rPr>
              <a:t>Leadership Development</a:t>
            </a:r>
          </a:p>
          <a:p>
            <a:pPr marL="0" marR="0">
              <a:lnSpc>
                <a:spcPct val="150000"/>
              </a:lnSpc>
              <a:buFont typeface="Arial" panose="020B0604020202020204" pitchFamily="34" charset="0"/>
              <a:buChar char="•"/>
            </a:pPr>
            <a:r>
              <a:rPr lang="en-US" sz="3000" dirty="0">
                <a:solidFill>
                  <a:srgbClr val="193960"/>
                </a:solidFill>
                <a:effectLst/>
                <a:latin typeface="Noto Sans Med" panose="020B0502040504020204" pitchFamily="34" charset="0"/>
                <a:ea typeface="Noto Sans Med" panose="020B0502040504020204" pitchFamily="34" charset="0"/>
                <a:cs typeface="Noto Sans Med" panose="020B0502040504020204" pitchFamily="34" charset="0"/>
              </a:rPr>
              <a:t>Revitalization</a:t>
            </a:r>
          </a:p>
          <a:p>
            <a:pPr marL="0" marR="0">
              <a:lnSpc>
                <a:spcPct val="150000"/>
              </a:lnSpc>
              <a:buFont typeface="Arial" panose="020B0604020202020204" pitchFamily="34" charset="0"/>
              <a:buChar char="•"/>
            </a:pPr>
            <a:r>
              <a:rPr lang="en-US" sz="3000" dirty="0">
                <a:solidFill>
                  <a:srgbClr val="193960"/>
                </a:solidFill>
                <a:effectLst/>
                <a:latin typeface="Noto Sans Med" panose="020B0502040504020204" pitchFamily="34" charset="0"/>
                <a:ea typeface="Noto Sans Med" panose="020B0502040504020204" pitchFamily="34" charset="0"/>
                <a:cs typeface="Noto Sans Med" panose="020B0502040504020204" pitchFamily="34" charset="0"/>
              </a:rPr>
              <a:t>Church Multiplication</a:t>
            </a:r>
          </a:p>
        </p:txBody>
      </p:sp>
      <p:sp>
        <p:nvSpPr>
          <p:cNvPr id="19" name="TextBox 2">
            <a:extLst>
              <a:ext uri="{FF2B5EF4-FFF2-40B4-BE49-F238E27FC236}">
                <a16:creationId xmlns:a16="http://schemas.microsoft.com/office/drawing/2014/main" id="{087CF4B1-0B4A-BA21-777B-81B7944B0A8C}"/>
              </a:ext>
            </a:extLst>
          </p:cNvPr>
          <p:cNvSpPr txBox="1"/>
          <p:nvPr/>
        </p:nvSpPr>
        <p:spPr>
          <a:xfrm>
            <a:off x="1371600" y="4104753"/>
            <a:ext cx="8481408" cy="2077492"/>
          </a:xfrm>
          <a:prstGeom prst="rect">
            <a:avLst/>
          </a:prstGeom>
        </p:spPr>
        <p:txBody>
          <a:bodyPr wrap="square" lIns="0" tIns="0" rIns="0" bIns="0" rtlCol="0" anchor="t">
            <a:spAutoFit/>
          </a:bodyPr>
          <a:lstStyle/>
          <a:p>
            <a:pPr algn="r">
              <a:lnSpc>
                <a:spcPts val="8100"/>
              </a:lnSpc>
            </a:pPr>
            <a:r>
              <a:rPr lang="en-US" sz="6750" b="1" dirty="0">
                <a:solidFill>
                  <a:srgbClr val="C49430"/>
                </a:solidFill>
                <a:latin typeface="Oswald" pitchFamily="2" charset="77"/>
                <a:ea typeface="Oswald Bold"/>
                <a:cs typeface="Oswald Bold"/>
                <a:sym typeface="Oswald Bold"/>
              </a:rPr>
              <a:t>BENEFITS OF MISSIONAL</a:t>
            </a:r>
          </a:p>
          <a:p>
            <a:pPr algn="r">
              <a:lnSpc>
                <a:spcPts val="8100"/>
              </a:lnSpc>
            </a:pPr>
            <a:r>
              <a:rPr lang="en-US" sz="6750" b="1" dirty="0">
                <a:solidFill>
                  <a:srgbClr val="C49430"/>
                </a:solidFill>
                <a:latin typeface="Oswald" pitchFamily="2" charset="77"/>
                <a:ea typeface="Oswald Bold"/>
                <a:cs typeface="Oswald Bold"/>
                <a:sym typeface="Oswald Bold"/>
              </a:rPr>
              <a:t>SMALL GROUPS</a:t>
            </a:r>
          </a:p>
        </p:txBody>
      </p:sp>
      <p:sp>
        <p:nvSpPr>
          <p:cNvPr id="20" name="AutoShape 5">
            <a:extLst>
              <a:ext uri="{FF2B5EF4-FFF2-40B4-BE49-F238E27FC236}">
                <a16:creationId xmlns:a16="http://schemas.microsoft.com/office/drawing/2014/main" id="{F628AAEA-54B4-3DB2-65C7-01A73E1E8A32}"/>
              </a:ext>
            </a:extLst>
          </p:cNvPr>
          <p:cNvSpPr/>
          <p:nvPr/>
        </p:nvSpPr>
        <p:spPr>
          <a:xfrm rot="5375340" flipV="1">
            <a:off x="7545805" y="5125335"/>
            <a:ext cx="5558589" cy="36328"/>
          </a:xfrm>
          <a:prstGeom prst="line">
            <a:avLst/>
          </a:prstGeom>
          <a:ln w="19050" cap="rnd">
            <a:solidFill>
              <a:srgbClr val="C49430"/>
            </a:solidFill>
            <a:prstDash val="solid"/>
            <a:headEnd type="none" w="sm" len="sm"/>
            <a:tailEnd type="none" w="sm" len="sm"/>
          </a:ln>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F8EF2-A42C-D896-0F14-102749296D6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0996CF7-B85D-7157-91A8-81CDE89FD7D8}"/>
              </a:ext>
            </a:extLst>
          </p:cNvPr>
          <p:cNvGrpSpPr/>
          <p:nvPr/>
        </p:nvGrpSpPr>
        <p:grpSpPr>
          <a:xfrm>
            <a:off x="0" y="0"/>
            <a:ext cx="18288000" cy="10287000"/>
            <a:chOff x="0" y="0"/>
            <a:chExt cx="24384000" cy="13716000"/>
          </a:xfrm>
        </p:grpSpPr>
        <p:sp>
          <p:nvSpPr>
            <p:cNvPr id="3" name="Freeform 3">
              <a:extLst>
                <a:ext uri="{FF2B5EF4-FFF2-40B4-BE49-F238E27FC236}">
                  <a16:creationId xmlns:a16="http://schemas.microsoft.com/office/drawing/2014/main" id="{C66E9EC9-F5A2-D3ED-828C-8BD128EB0961}"/>
                </a:ext>
              </a:extLst>
            </p:cNvPr>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sp>
        <p:nvSpPr>
          <p:cNvPr id="4" name="TextBox 4">
            <a:extLst>
              <a:ext uri="{FF2B5EF4-FFF2-40B4-BE49-F238E27FC236}">
                <a16:creationId xmlns:a16="http://schemas.microsoft.com/office/drawing/2014/main" id="{44BA4AA5-2D36-6A8E-4157-735D1741C276}"/>
              </a:ext>
            </a:extLst>
          </p:cNvPr>
          <p:cNvSpPr txBox="1"/>
          <p:nvPr/>
        </p:nvSpPr>
        <p:spPr>
          <a:xfrm>
            <a:off x="2265756" y="2513538"/>
            <a:ext cx="13756488" cy="1038746"/>
          </a:xfrm>
          <a:prstGeom prst="rect">
            <a:avLst/>
          </a:prstGeom>
        </p:spPr>
        <p:txBody>
          <a:bodyPr wrap="square" lIns="0" tIns="0" rIns="0" bIns="0" rtlCol="0" anchor="t">
            <a:spAutoFit/>
          </a:bodyPr>
          <a:lstStyle/>
          <a:p>
            <a:pPr algn="ctr">
              <a:lnSpc>
                <a:spcPts val="8100"/>
              </a:lnSpc>
            </a:pPr>
            <a:r>
              <a:rPr lang="en-US" sz="6750" b="1" dirty="0">
                <a:solidFill>
                  <a:srgbClr val="FFFFFF"/>
                </a:solidFill>
                <a:latin typeface="Oswald" pitchFamily="2" charset="77"/>
                <a:ea typeface="Oswald Bold"/>
                <a:cs typeface="Oswald Bold"/>
                <a:sym typeface="Oswald Bold"/>
              </a:rPr>
              <a:t>MISSIONAL SMALL GROUPS MEETING IN</a:t>
            </a:r>
          </a:p>
        </p:txBody>
      </p:sp>
      <p:grpSp>
        <p:nvGrpSpPr>
          <p:cNvPr id="5" name="Group 5">
            <a:extLst>
              <a:ext uri="{FF2B5EF4-FFF2-40B4-BE49-F238E27FC236}">
                <a16:creationId xmlns:a16="http://schemas.microsoft.com/office/drawing/2014/main" id="{693CEAC3-EA04-E3CB-9091-B85CCBC3C9B9}"/>
              </a:ext>
            </a:extLst>
          </p:cNvPr>
          <p:cNvGrpSpPr/>
          <p:nvPr/>
        </p:nvGrpSpPr>
        <p:grpSpPr>
          <a:xfrm>
            <a:off x="14839921" y="9129617"/>
            <a:ext cx="2954912" cy="572729"/>
            <a:chOff x="0" y="0"/>
            <a:chExt cx="3939883" cy="763638"/>
          </a:xfrm>
        </p:grpSpPr>
        <p:sp>
          <p:nvSpPr>
            <p:cNvPr id="6" name="Freeform 6">
              <a:extLst>
                <a:ext uri="{FF2B5EF4-FFF2-40B4-BE49-F238E27FC236}">
                  <a16:creationId xmlns:a16="http://schemas.microsoft.com/office/drawing/2014/main" id="{06A5AAAE-4C9B-D2B1-4685-1FC3CFC2B988}"/>
                </a:ext>
              </a:extLst>
            </p:cNvPr>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grpSp>
        <p:nvGrpSpPr>
          <p:cNvPr id="8" name="Group 7">
            <a:extLst>
              <a:ext uri="{FF2B5EF4-FFF2-40B4-BE49-F238E27FC236}">
                <a16:creationId xmlns:a16="http://schemas.microsoft.com/office/drawing/2014/main" id="{0784AF85-8BF5-D9B0-E5B0-6B2C3247F8F4}"/>
              </a:ext>
            </a:extLst>
          </p:cNvPr>
          <p:cNvGrpSpPr/>
          <p:nvPr/>
        </p:nvGrpSpPr>
        <p:grpSpPr>
          <a:xfrm>
            <a:off x="3236260" y="4391491"/>
            <a:ext cx="11815480" cy="1504017"/>
            <a:chOff x="3124200" y="4391491"/>
            <a:chExt cx="11815480" cy="1504017"/>
          </a:xfrm>
        </p:grpSpPr>
        <p:grpSp>
          <p:nvGrpSpPr>
            <p:cNvPr id="10" name="Group 8">
              <a:extLst>
                <a:ext uri="{FF2B5EF4-FFF2-40B4-BE49-F238E27FC236}">
                  <a16:creationId xmlns:a16="http://schemas.microsoft.com/office/drawing/2014/main" id="{815A43D3-4CEA-DBBF-3077-267EB3EE8267}"/>
                </a:ext>
              </a:extLst>
            </p:cNvPr>
            <p:cNvGrpSpPr/>
            <p:nvPr/>
          </p:nvGrpSpPr>
          <p:grpSpPr>
            <a:xfrm>
              <a:off x="3124200" y="4391491"/>
              <a:ext cx="1504017" cy="1504017"/>
              <a:chOff x="0" y="0"/>
              <a:chExt cx="2005355" cy="2005355"/>
            </a:xfrm>
          </p:grpSpPr>
          <p:sp>
            <p:nvSpPr>
              <p:cNvPr id="17" name="Freeform 9">
                <a:extLst>
                  <a:ext uri="{FF2B5EF4-FFF2-40B4-BE49-F238E27FC236}">
                    <a16:creationId xmlns:a16="http://schemas.microsoft.com/office/drawing/2014/main" id="{270FECCF-59CC-8F0D-9772-887355326ED7}"/>
                  </a:ext>
                </a:extLst>
              </p:cNvPr>
              <p:cNvSpPr/>
              <p:nvPr/>
            </p:nvSpPr>
            <p:spPr>
              <a:xfrm>
                <a:off x="0" y="0"/>
                <a:ext cx="2005330" cy="2005330"/>
              </a:xfrm>
              <a:custGeom>
                <a:avLst/>
                <a:gdLst/>
                <a:ahLst/>
                <a:cxnLst/>
                <a:rect l="l" t="t" r="r" b="b"/>
                <a:pathLst>
                  <a:path w="2005330" h="2005330">
                    <a:moveTo>
                      <a:pt x="0" y="0"/>
                    </a:moveTo>
                    <a:lnTo>
                      <a:pt x="2005330" y="0"/>
                    </a:lnTo>
                    <a:lnTo>
                      <a:pt x="2005330" y="2005330"/>
                    </a:lnTo>
                    <a:lnTo>
                      <a:pt x="0" y="2005330"/>
                    </a:lnTo>
                    <a:lnTo>
                      <a:pt x="0" y="0"/>
                    </a:lnTo>
                    <a:close/>
                  </a:path>
                </a:pathLst>
              </a:custGeom>
              <a:blipFill>
                <a:blip r:embed="rId4"/>
                <a:stretch>
                  <a:fillRect r="-1" b="-1"/>
                </a:stretch>
              </a:blipFill>
            </p:spPr>
            <p:txBody>
              <a:bodyPr/>
              <a:lstStyle/>
              <a:p>
                <a:endParaRPr lang="en-US"/>
              </a:p>
            </p:txBody>
          </p:sp>
        </p:grpSp>
        <p:grpSp>
          <p:nvGrpSpPr>
            <p:cNvPr id="11" name="Group 4">
              <a:extLst>
                <a:ext uri="{FF2B5EF4-FFF2-40B4-BE49-F238E27FC236}">
                  <a16:creationId xmlns:a16="http://schemas.microsoft.com/office/drawing/2014/main" id="{47A04E26-6DA8-9158-C9C3-9FA65E3C3889}"/>
                </a:ext>
              </a:extLst>
            </p:cNvPr>
            <p:cNvGrpSpPr/>
            <p:nvPr/>
          </p:nvGrpSpPr>
          <p:grpSpPr>
            <a:xfrm>
              <a:off x="6561354" y="4391491"/>
              <a:ext cx="1504017" cy="1504017"/>
              <a:chOff x="0" y="0"/>
              <a:chExt cx="2005355" cy="2005355"/>
            </a:xfrm>
          </p:grpSpPr>
          <p:sp>
            <p:nvSpPr>
              <p:cNvPr id="16" name="Freeform 5">
                <a:extLst>
                  <a:ext uri="{FF2B5EF4-FFF2-40B4-BE49-F238E27FC236}">
                    <a16:creationId xmlns:a16="http://schemas.microsoft.com/office/drawing/2014/main" id="{FEC607C8-28D1-8AA7-CF3B-4DF4F15FD9F3}"/>
                  </a:ext>
                </a:extLst>
              </p:cNvPr>
              <p:cNvSpPr/>
              <p:nvPr/>
            </p:nvSpPr>
            <p:spPr>
              <a:xfrm>
                <a:off x="0" y="0"/>
                <a:ext cx="2005330" cy="2005330"/>
              </a:xfrm>
              <a:custGeom>
                <a:avLst/>
                <a:gdLst/>
                <a:ahLst/>
                <a:cxnLst/>
                <a:rect l="l" t="t" r="r" b="b"/>
                <a:pathLst>
                  <a:path w="2005330" h="2005330">
                    <a:moveTo>
                      <a:pt x="0" y="0"/>
                    </a:moveTo>
                    <a:lnTo>
                      <a:pt x="2005330" y="0"/>
                    </a:lnTo>
                    <a:lnTo>
                      <a:pt x="2005330" y="2005330"/>
                    </a:lnTo>
                    <a:lnTo>
                      <a:pt x="0" y="2005330"/>
                    </a:lnTo>
                    <a:lnTo>
                      <a:pt x="0" y="0"/>
                    </a:lnTo>
                    <a:close/>
                  </a:path>
                </a:pathLst>
              </a:custGeom>
              <a:blipFill>
                <a:blip r:embed="rId5"/>
                <a:stretch>
                  <a:fillRect r="-1" b="-1"/>
                </a:stretch>
              </a:blipFill>
            </p:spPr>
            <p:txBody>
              <a:bodyPr/>
              <a:lstStyle/>
              <a:p>
                <a:endParaRPr lang="en-US"/>
              </a:p>
            </p:txBody>
          </p:sp>
        </p:grpSp>
        <p:grpSp>
          <p:nvGrpSpPr>
            <p:cNvPr id="12" name="Group 9">
              <a:extLst>
                <a:ext uri="{FF2B5EF4-FFF2-40B4-BE49-F238E27FC236}">
                  <a16:creationId xmlns:a16="http://schemas.microsoft.com/office/drawing/2014/main" id="{8B545638-F916-ECB0-3774-7B83D2212F93}"/>
                </a:ext>
              </a:extLst>
            </p:cNvPr>
            <p:cNvGrpSpPr/>
            <p:nvPr/>
          </p:nvGrpSpPr>
          <p:grpSpPr>
            <a:xfrm>
              <a:off x="9998508" y="4391491"/>
              <a:ext cx="1504017" cy="1504017"/>
              <a:chOff x="0" y="0"/>
              <a:chExt cx="2005355" cy="2005355"/>
            </a:xfrm>
          </p:grpSpPr>
          <p:sp>
            <p:nvSpPr>
              <p:cNvPr id="15" name="Freeform 10">
                <a:extLst>
                  <a:ext uri="{FF2B5EF4-FFF2-40B4-BE49-F238E27FC236}">
                    <a16:creationId xmlns:a16="http://schemas.microsoft.com/office/drawing/2014/main" id="{50C067F2-9819-F306-1490-DF037733CA93}"/>
                  </a:ext>
                </a:extLst>
              </p:cNvPr>
              <p:cNvSpPr/>
              <p:nvPr/>
            </p:nvSpPr>
            <p:spPr>
              <a:xfrm>
                <a:off x="0" y="0"/>
                <a:ext cx="2005330" cy="2005330"/>
              </a:xfrm>
              <a:custGeom>
                <a:avLst/>
                <a:gdLst/>
                <a:ahLst/>
                <a:cxnLst/>
                <a:rect l="l" t="t" r="r" b="b"/>
                <a:pathLst>
                  <a:path w="2005330" h="2005330">
                    <a:moveTo>
                      <a:pt x="0" y="0"/>
                    </a:moveTo>
                    <a:lnTo>
                      <a:pt x="2005330" y="0"/>
                    </a:lnTo>
                    <a:lnTo>
                      <a:pt x="2005330" y="2005330"/>
                    </a:lnTo>
                    <a:lnTo>
                      <a:pt x="0" y="2005330"/>
                    </a:lnTo>
                    <a:lnTo>
                      <a:pt x="0" y="0"/>
                    </a:lnTo>
                    <a:close/>
                  </a:path>
                </a:pathLst>
              </a:custGeom>
              <a:blipFill>
                <a:blip r:embed="rId6"/>
                <a:stretch>
                  <a:fillRect r="-1" b="-1"/>
                </a:stretch>
              </a:blipFill>
            </p:spPr>
            <p:txBody>
              <a:bodyPr/>
              <a:lstStyle/>
              <a:p>
                <a:endParaRPr lang="en-US"/>
              </a:p>
            </p:txBody>
          </p:sp>
        </p:grpSp>
        <p:grpSp>
          <p:nvGrpSpPr>
            <p:cNvPr id="13" name="Group 9">
              <a:extLst>
                <a:ext uri="{FF2B5EF4-FFF2-40B4-BE49-F238E27FC236}">
                  <a16:creationId xmlns:a16="http://schemas.microsoft.com/office/drawing/2014/main" id="{46A1618B-45D7-C600-B467-09875F4BAB7F}"/>
                </a:ext>
              </a:extLst>
            </p:cNvPr>
            <p:cNvGrpSpPr/>
            <p:nvPr/>
          </p:nvGrpSpPr>
          <p:grpSpPr>
            <a:xfrm>
              <a:off x="13435663" y="4391491"/>
              <a:ext cx="1504017" cy="1504017"/>
              <a:chOff x="0" y="0"/>
              <a:chExt cx="2005355" cy="2005355"/>
            </a:xfrm>
          </p:grpSpPr>
          <p:sp>
            <p:nvSpPr>
              <p:cNvPr id="14" name="Freeform 10">
                <a:extLst>
                  <a:ext uri="{FF2B5EF4-FFF2-40B4-BE49-F238E27FC236}">
                    <a16:creationId xmlns:a16="http://schemas.microsoft.com/office/drawing/2014/main" id="{F9F67F79-BB1E-FF1D-C69E-B5D2EB2C8EE4}"/>
                  </a:ext>
                </a:extLst>
              </p:cNvPr>
              <p:cNvSpPr/>
              <p:nvPr/>
            </p:nvSpPr>
            <p:spPr>
              <a:xfrm>
                <a:off x="0" y="0"/>
                <a:ext cx="2005330" cy="2005330"/>
              </a:xfrm>
              <a:custGeom>
                <a:avLst/>
                <a:gdLst/>
                <a:ahLst/>
                <a:cxnLst/>
                <a:rect l="l" t="t" r="r" b="b"/>
                <a:pathLst>
                  <a:path w="2005330" h="2005330">
                    <a:moveTo>
                      <a:pt x="0" y="0"/>
                    </a:moveTo>
                    <a:lnTo>
                      <a:pt x="2005330" y="0"/>
                    </a:lnTo>
                    <a:lnTo>
                      <a:pt x="2005330" y="2005330"/>
                    </a:lnTo>
                    <a:lnTo>
                      <a:pt x="0" y="2005330"/>
                    </a:lnTo>
                    <a:lnTo>
                      <a:pt x="0" y="0"/>
                    </a:lnTo>
                    <a:close/>
                  </a:path>
                </a:pathLst>
              </a:custGeom>
              <a:blipFill>
                <a:blip r:embed="rId7"/>
                <a:stretch>
                  <a:fillRect r="-1" b="-1"/>
                </a:stretch>
              </a:blipFill>
            </p:spPr>
            <p:txBody>
              <a:bodyPr/>
              <a:lstStyle/>
              <a:p>
                <a:endParaRPr lang="en-US"/>
              </a:p>
            </p:txBody>
          </p:sp>
        </p:grpSp>
      </p:grpSp>
      <p:sp>
        <p:nvSpPr>
          <p:cNvPr id="19" name="TextBox 18">
            <a:extLst>
              <a:ext uri="{FF2B5EF4-FFF2-40B4-BE49-F238E27FC236}">
                <a16:creationId xmlns:a16="http://schemas.microsoft.com/office/drawing/2014/main" id="{5D5BFC01-DC32-139B-EC79-627B8DD71FF2}"/>
              </a:ext>
            </a:extLst>
          </p:cNvPr>
          <p:cNvSpPr txBox="1"/>
          <p:nvPr/>
        </p:nvSpPr>
        <p:spPr>
          <a:xfrm>
            <a:off x="1818678" y="6563210"/>
            <a:ext cx="14650644" cy="1840568"/>
          </a:xfrm>
          <a:prstGeom prst="rect">
            <a:avLst/>
          </a:prstGeom>
          <a:noFill/>
        </p:spPr>
        <p:txBody>
          <a:bodyPr wrap="square">
            <a:spAutoFit/>
          </a:bodyPr>
          <a:lstStyle/>
          <a:p>
            <a:pPr marL="0" marR="0" algn="ctr">
              <a:lnSpc>
                <a:spcPct val="150000"/>
              </a:lnSpc>
              <a:buNone/>
            </a:pPr>
            <a:r>
              <a:rPr lang="en-US" sz="4000" spc="300" dirty="0">
                <a:solidFill>
                  <a:srgbClr val="FFFFFF"/>
                </a:solidFill>
                <a:effectLst/>
                <a:latin typeface="Noto Sans Med" panose="020B0502040504020204" pitchFamily="34" charset="0"/>
                <a:ea typeface="Noto Sans Med" panose="020B0502040504020204" pitchFamily="34" charset="0"/>
                <a:cs typeface="Noto Sans Med" panose="020B0502040504020204" pitchFamily="34" charset="0"/>
              </a:rPr>
              <a:t>Homes | Online | College</a:t>
            </a:r>
            <a:r>
              <a:rPr lang="en-US" sz="4000" spc="300" dirty="0">
                <a:solidFill>
                  <a:srgbClr val="41464D"/>
                </a:solidFill>
                <a:effectLst/>
                <a:latin typeface="Noto Sans Med" panose="020B0502040504020204" pitchFamily="34" charset="0"/>
                <a:ea typeface="Noto Sans Med" panose="020B0502040504020204" pitchFamily="34" charset="0"/>
                <a:cs typeface="Noto Sans Med" panose="020B0502040504020204" pitchFamily="34" charset="0"/>
              </a:rPr>
              <a:t> </a:t>
            </a:r>
            <a:r>
              <a:rPr lang="en-US" sz="4000" spc="300" dirty="0">
                <a:solidFill>
                  <a:srgbClr val="FFFFFF"/>
                </a:solidFill>
                <a:effectLst/>
                <a:latin typeface="Noto Sans Med" panose="020B0502040504020204" pitchFamily="34" charset="0"/>
                <a:ea typeface="Noto Sans Med" panose="020B0502040504020204" pitchFamily="34" charset="0"/>
                <a:cs typeface="Noto Sans Med" panose="020B0502040504020204" pitchFamily="34" charset="0"/>
              </a:rPr>
              <a:t>Campuses | Restaurants</a:t>
            </a:r>
            <a:r>
              <a:rPr lang="en-US" sz="4000" spc="300" dirty="0">
                <a:solidFill>
                  <a:srgbClr val="41464D"/>
                </a:solidFill>
                <a:effectLst/>
                <a:latin typeface="Noto Sans Med" panose="020B0502040504020204" pitchFamily="34" charset="0"/>
                <a:ea typeface="Noto Sans Med" panose="020B0502040504020204" pitchFamily="34" charset="0"/>
                <a:cs typeface="Noto Sans Med" panose="020B0502040504020204" pitchFamily="34" charset="0"/>
              </a:rPr>
              <a:t> </a:t>
            </a:r>
            <a:endParaRPr lang="en-US" sz="4000" spc="300" dirty="0">
              <a:solidFill>
                <a:srgbClr val="FFFFFF"/>
              </a:solidFill>
              <a:effectLst/>
              <a:latin typeface="Noto Sans Med" panose="020B0502040504020204" pitchFamily="34" charset="0"/>
              <a:ea typeface="Noto Sans Med" panose="020B0502040504020204" pitchFamily="34" charset="0"/>
              <a:cs typeface="Noto Sans Med" panose="020B0502040504020204" pitchFamily="34" charset="0"/>
            </a:endParaRPr>
          </a:p>
          <a:p>
            <a:pPr marL="0" marR="0" algn="ctr">
              <a:lnSpc>
                <a:spcPct val="150000"/>
              </a:lnSpc>
              <a:spcAft>
                <a:spcPts val="3525"/>
              </a:spcAft>
              <a:buNone/>
            </a:pPr>
            <a:r>
              <a:rPr lang="en-US" sz="4000" spc="300" dirty="0">
                <a:solidFill>
                  <a:srgbClr val="FFFFFF"/>
                </a:solidFill>
                <a:effectLst/>
                <a:latin typeface="Noto Sans Med" panose="020B0502040504020204" pitchFamily="34" charset="0"/>
                <a:ea typeface="Noto Sans Med" panose="020B0502040504020204" pitchFamily="34" charset="0"/>
                <a:cs typeface="Noto Sans Med" panose="020B0502040504020204" pitchFamily="34" charset="0"/>
              </a:rPr>
              <a:t>Garages | Churches | Other settings</a:t>
            </a:r>
          </a:p>
        </p:txBody>
      </p:sp>
    </p:spTree>
    <p:extLst>
      <p:ext uri="{BB962C8B-B14F-4D97-AF65-F5344CB8AC3E}">
        <p14:creationId xmlns:p14="http://schemas.microsoft.com/office/powerpoint/2010/main" val="3351895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BD377-C215-9DC2-95B2-323D48C42F9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FDEC0CA-1335-A5B4-2DA9-9327A48145A0}"/>
              </a:ext>
            </a:extLst>
          </p:cNvPr>
          <p:cNvGrpSpPr/>
          <p:nvPr/>
        </p:nvGrpSpPr>
        <p:grpSpPr>
          <a:xfrm>
            <a:off x="-2286" y="0"/>
            <a:ext cx="18288000" cy="10287000"/>
            <a:chOff x="0" y="0"/>
            <a:chExt cx="24384000" cy="13716000"/>
          </a:xfrm>
        </p:grpSpPr>
        <p:sp>
          <p:nvSpPr>
            <p:cNvPr id="3" name="Freeform 3">
              <a:extLst>
                <a:ext uri="{FF2B5EF4-FFF2-40B4-BE49-F238E27FC236}">
                  <a16:creationId xmlns:a16="http://schemas.microsoft.com/office/drawing/2014/main" id="{8B09B35C-D979-498D-66D9-FC48E73B5D9C}"/>
                </a:ext>
              </a:extLst>
            </p:cNvPr>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grpSp>
        <p:nvGrpSpPr>
          <p:cNvPr id="4" name="Group 4">
            <a:extLst>
              <a:ext uri="{FF2B5EF4-FFF2-40B4-BE49-F238E27FC236}">
                <a16:creationId xmlns:a16="http://schemas.microsoft.com/office/drawing/2014/main" id="{45DF39CB-93C6-DB6E-F4F6-3FCAE02D391A}"/>
              </a:ext>
            </a:extLst>
          </p:cNvPr>
          <p:cNvGrpSpPr/>
          <p:nvPr/>
        </p:nvGrpSpPr>
        <p:grpSpPr>
          <a:xfrm>
            <a:off x="14839921" y="9129617"/>
            <a:ext cx="2954912" cy="572729"/>
            <a:chOff x="0" y="0"/>
            <a:chExt cx="3939883" cy="763638"/>
          </a:xfrm>
        </p:grpSpPr>
        <p:sp>
          <p:nvSpPr>
            <p:cNvPr id="5" name="Freeform 5">
              <a:extLst>
                <a:ext uri="{FF2B5EF4-FFF2-40B4-BE49-F238E27FC236}">
                  <a16:creationId xmlns:a16="http://schemas.microsoft.com/office/drawing/2014/main" id="{F1ED5DB1-2155-0B63-55BC-BC4E1D7DC08E}"/>
                </a:ext>
              </a:extLst>
            </p:cNvPr>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sp>
        <p:nvSpPr>
          <p:cNvPr id="6" name="TextBox 6">
            <a:extLst>
              <a:ext uri="{FF2B5EF4-FFF2-40B4-BE49-F238E27FC236}">
                <a16:creationId xmlns:a16="http://schemas.microsoft.com/office/drawing/2014/main" id="{B67DA334-2FD2-9826-6CDC-B0FA14FEC50A}"/>
              </a:ext>
            </a:extLst>
          </p:cNvPr>
          <p:cNvSpPr txBox="1"/>
          <p:nvPr/>
        </p:nvSpPr>
        <p:spPr>
          <a:xfrm>
            <a:off x="2589476" y="1632109"/>
            <a:ext cx="7954469" cy="2215991"/>
          </a:xfrm>
          <a:prstGeom prst="rect">
            <a:avLst/>
          </a:prstGeom>
        </p:spPr>
        <p:txBody>
          <a:bodyPr wrap="square" lIns="0" tIns="0" rIns="0" bIns="0" rtlCol="0" anchor="t">
            <a:spAutoFit/>
          </a:bodyPr>
          <a:lstStyle/>
          <a:p>
            <a:pPr algn="l"/>
            <a:r>
              <a:rPr lang="en-US" sz="7200" spc="450" dirty="0">
                <a:solidFill>
                  <a:srgbClr val="FFFFFF"/>
                </a:solidFill>
                <a:latin typeface="Oswald"/>
                <a:ea typeface="Oswald"/>
                <a:cs typeface="Oswald"/>
                <a:sym typeface="Oswald"/>
              </a:rPr>
              <a:t>PRAY LIKE JESUS</a:t>
            </a:r>
            <a:br>
              <a:rPr lang="en-US" sz="7200" spc="450" dirty="0">
                <a:solidFill>
                  <a:srgbClr val="FFFFFF"/>
                </a:solidFill>
                <a:latin typeface="Oswald"/>
                <a:ea typeface="Oswald"/>
                <a:cs typeface="Oswald"/>
                <a:sym typeface="Oswald"/>
              </a:rPr>
            </a:br>
            <a:r>
              <a:rPr lang="en-US" sz="7200" b="1" spc="450" dirty="0">
                <a:solidFill>
                  <a:srgbClr val="FFFFFF"/>
                </a:solidFill>
                <a:latin typeface="Oswald"/>
                <a:ea typeface="Oswald"/>
                <a:cs typeface="Oswald"/>
                <a:sym typeface="Oswald"/>
              </a:rPr>
              <a:t>IN SMALL GROUPS</a:t>
            </a:r>
          </a:p>
        </p:txBody>
      </p:sp>
      <p:grpSp>
        <p:nvGrpSpPr>
          <p:cNvPr id="8" name="Group 8">
            <a:extLst>
              <a:ext uri="{FF2B5EF4-FFF2-40B4-BE49-F238E27FC236}">
                <a16:creationId xmlns:a16="http://schemas.microsoft.com/office/drawing/2014/main" id="{C2E50BA0-94CF-8C35-5C8A-CE332CCF6014}"/>
              </a:ext>
            </a:extLst>
          </p:cNvPr>
          <p:cNvGrpSpPr/>
          <p:nvPr/>
        </p:nvGrpSpPr>
        <p:grpSpPr>
          <a:xfrm>
            <a:off x="12821583" y="1768275"/>
            <a:ext cx="1504017" cy="1504017"/>
            <a:chOff x="0" y="0"/>
            <a:chExt cx="2005355" cy="2005355"/>
          </a:xfrm>
        </p:grpSpPr>
        <p:sp>
          <p:nvSpPr>
            <p:cNvPr id="9" name="Freeform 9">
              <a:extLst>
                <a:ext uri="{FF2B5EF4-FFF2-40B4-BE49-F238E27FC236}">
                  <a16:creationId xmlns:a16="http://schemas.microsoft.com/office/drawing/2014/main" id="{146D24B7-53BE-7794-7C5A-BB870BD55B62}"/>
                </a:ext>
              </a:extLst>
            </p:cNvPr>
            <p:cNvSpPr/>
            <p:nvPr/>
          </p:nvSpPr>
          <p:spPr>
            <a:xfrm>
              <a:off x="0" y="0"/>
              <a:ext cx="2005330" cy="2005330"/>
            </a:xfrm>
            <a:custGeom>
              <a:avLst/>
              <a:gdLst/>
              <a:ahLst/>
              <a:cxnLst/>
              <a:rect l="l" t="t" r="r" b="b"/>
              <a:pathLst>
                <a:path w="2005330" h="2005330">
                  <a:moveTo>
                    <a:pt x="0" y="0"/>
                  </a:moveTo>
                  <a:lnTo>
                    <a:pt x="2005330" y="0"/>
                  </a:lnTo>
                  <a:lnTo>
                    <a:pt x="2005330" y="2005330"/>
                  </a:lnTo>
                  <a:lnTo>
                    <a:pt x="0" y="2005330"/>
                  </a:lnTo>
                  <a:lnTo>
                    <a:pt x="0" y="0"/>
                  </a:lnTo>
                  <a:close/>
                </a:path>
              </a:pathLst>
            </a:custGeom>
            <a:blipFill>
              <a:blip r:embed="rId4"/>
              <a:stretch>
                <a:fillRect r="-1" b="-1"/>
              </a:stretch>
            </a:blipFill>
          </p:spPr>
          <p:txBody>
            <a:bodyPr/>
            <a:lstStyle/>
            <a:p>
              <a:endParaRPr lang="en-US"/>
            </a:p>
          </p:txBody>
        </p:sp>
      </p:grpSp>
      <p:sp>
        <p:nvSpPr>
          <p:cNvPr id="10" name="TextBox 10">
            <a:extLst>
              <a:ext uri="{FF2B5EF4-FFF2-40B4-BE49-F238E27FC236}">
                <a16:creationId xmlns:a16="http://schemas.microsoft.com/office/drawing/2014/main" id="{3E6F9F64-2724-FD07-A047-5988540EA30D}"/>
              </a:ext>
            </a:extLst>
          </p:cNvPr>
          <p:cNvSpPr txBox="1"/>
          <p:nvPr/>
        </p:nvSpPr>
        <p:spPr>
          <a:xfrm>
            <a:off x="2571395" y="3820332"/>
            <a:ext cx="12159005" cy="4518225"/>
          </a:xfrm>
          <a:prstGeom prst="rect">
            <a:avLst/>
          </a:prstGeom>
        </p:spPr>
        <p:txBody>
          <a:bodyPr lIns="0" tIns="0" rIns="0" bIns="0" rtlCol="0" anchor="t">
            <a:spAutoFit/>
          </a:bodyPr>
          <a:lstStyle/>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Study Jesus’ prayer life in the Gospels</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Open and close with prayer</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Practice ACTS prayer </a:t>
            </a:r>
            <a:r>
              <a:rPr lang="en-US" sz="2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(Adoration, Confession, Thanksgiving, Supplication) </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Keep a group prayer journal </a:t>
            </a:r>
            <a:r>
              <a:rPr lang="en-US" sz="2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(record answered prayers)</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Pray for the “empty chair”</a:t>
            </a:r>
          </a:p>
        </p:txBody>
      </p:sp>
    </p:spTree>
    <p:extLst>
      <p:ext uri="{BB962C8B-B14F-4D97-AF65-F5344CB8AC3E}">
        <p14:creationId xmlns:p14="http://schemas.microsoft.com/office/powerpoint/2010/main" val="17230518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12821583" y="1826381"/>
            <a:ext cx="1504017" cy="1504017"/>
            <a:chOff x="0" y="0"/>
            <a:chExt cx="2005355" cy="2005355"/>
          </a:xfrm>
        </p:grpSpPr>
        <p:sp>
          <p:nvSpPr>
            <p:cNvPr id="5" name="Freeform 5"/>
            <p:cNvSpPr/>
            <p:nvPr/>
          </p:nvSpPr>
          <p:spPr>
            <a:xfrm>
              <a:off x="0" y="0"/>
              <a:ext cx="2005330" cy="2005330"/>
            </a:xfrm>
            <a:custGeom>
              <a:avLst/>
              <a:gdLst/>
              <a:ahLst/>
              <a:cxnLst/>
              <a:rect l="l" t="t" r="r" b="b"/>
              <a:pathLst>
                <a:path w="2005330" h="2005330">
                  <a:moveTo>
                    <a:pt x="0" y="0"/>
                  </a:moveTo>
                  <a:lnTo>
                    <a:pt x="2005330" y="0"/>
                  </a:lnTo>
                  <a:lnTo>
                    <a:pt x="2005330" y="2005330"/>
                  </a:lnTo>
                  <a:lnTo>
                    <a:pt x="0" y="2005330"/>
                  </a:lnTo>
                  <a:lnTo>
                    <a:pt x="0" y="0"/>
                  </a:lnTo>
                  <a:close/>
                </a:path>
              </a:pathLst>
            </a:custGeom>
            <a:blipFill>
              <a:blip r:embed="rId3"/>
              <a:stretch>
                <a:fillRect r="-1" b="-1"/>
              </a:stretch>
            </a:blipFill>
          </p:spPr>
          <p:txBody>
            <a:bodyPr/>
            <a:lstStyle/>
            <a:p>
              <a:endParaRPr lang="en-US"/>
            </a:p>
          </p:txBody>
        </p:sp>
      </p:grpSp>
      <p:grpSp>
        <p:nvGrpSpPr>
          <p:cNvPr id="6" name="Group 6"/>
          <p:cNvGrpSpPr/>
          <p:nvPr/>
        </p:nvGrpSpPr>
        <p:grpSpPr>
          <a:xfrm>
            <a:off x="14839921" y="9129617"/>
            <a:ext cx="2954912" cy="572729"/>
            <a:chOff x="0" y="0"/>
            <a:chExt cx="3939883" cy="763638"/>
          </a:xfrm>
        </p:grpSpPr>
        <p:sp>
          <p:nvSpPr>
            <p:cNvPr id="7" name="Freeform 7"/>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4"/>
              <a:stretch>
                <a:fillRect l="-19" r="-18" b="1"/>
              </a:stretch>
            </a:blipFill>
          </p:spPr>
          <p:txBody>
            <a:bodyPr/>
            <a:lstStyle/>
            <a:p>
              <a:endParaRPr lang="en-US"/>
            </a:p>
          </p:txBody>
        </p:sp>
      </p:grpSp>
      <p:sp>
        <p:nvSpPr>
          <p:cNvPr id="8" name="TextBox 8"/>
          <p:cNvSpPr txBox="1"/>
          <p:nvPr/>
        </p:nvSpPr>
        <p:spPr>
          <a:xfrm>
            <a:off x="2590800" y="1638300"/>
            <a:ext cx="8000267" cy="3384196"/>
          </a:xfrm>
          <a:prstGeom prst="rect">
            <a:avLst/>
          </a:prstGeom>
        </p:spPr>
        <p:txBody>
          <a:bodyPr lIns="0" tIns="0" rIns="0" bIns="0" rtlCol="0" anchor="t">
            <a:spAutoFit/>
          </a:bodyPr>
          <a:lstStyle/>
          <a:p>
            <a:r>
              <a:rPr lang="en-US" sz="7200" spc="450" dirty="0">
                <a:solidFill>
                  <a:srgbClr val="FFFFFF"/>
                </a:solidFill>
                <a:latin typeface="Oswald"/>
                <a:ea typeface="Oswald"/>
                <a:cs typeface="Oswald"/>
                <a:sym typeface="Oswald"/>
              </a:rPr>
              <a:t>SERVE LIKE JESUS</a:t>
            </a:r>
          </a:p>
          <a:p>
            <a:r>
              <a:rPr lang="en-US" sz="7200" b="1" spc="450" dirty="0">
                <a:solidFill>
                  <a:srgbClr val="FFFFFF"/>
                </a:solidFill>
                <a:latin typeface="Oswald"/>
                <a:ea typeface="Oswald"/>
                <a:cs typeface="Oswald"/>
                <a:sym typeface="Oswald"/>
              </a:rPr>
              <a:t>IN SMALL GROUPS</a:t>
            </a:r>
          </a:p>
          <a:p>
            <a:pPr algn="l">
              <a:lnSpc>
                <a:spcPts val="9935"/>
              </a:lnSpc>
            </a:pPr>
            <a:endParaRPr lang="en-US" sz="7200" spc="450" dirty="0">
              <a:solidFill>
                <a:srgbClr val="FFFFFF"/>
              </a:solidFill>
              <a:latin typeface="Oswald"/>
              <a:ea typeface="Oswald"/>
              <a:cs typeface="Oswald"/>
              <a:sym typeface="Oswald"/>
            </a:endParaRPr>
          </a:p>
        </p:txBody>
      </p:sp>
      <p:sp>
        <p:nvSpPr>
          <p:cNvPr id="10" name="TextBox 10"/>
          <p:cNvSpPr txBox="1"/>
          <p:nvPr/>
        </p:nvSpPr>
        <p:spPr>
          <a:xfrm>
            <a:off x="2590800" y="3941748"/>
            <a:ext cx="14364119" cy="4518225"/>
          </a:xfrm>
          <a:prstGeom prst="rect">
            <a:avLst/>
          </a:prstGeom>
        </p:spPr>
        <p:txBody>
          <a:bodyPr wrap="square" lIns="0" tIns="0" rIns="0" bIns="0" rtlCol="0" anchor="t">
            <a:spAutoFit/>
          </a:bodyPr>
          <a:lstStyle/>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Study Jesus’ ministry of healing and compassion</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Choose a local service project</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Visit, support, and encourage people in need</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Pray for healing and restoration</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Host a healing prayer night - invite neighbors and friends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22F70-A302-A0F9-5219-4761F8B9204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A2A4B4B-AB08-561E-584B-E5DB1662BDF8}"/>
              </a:ext>
            </a:extLst>
          </p:cNvPr>
          <p:cNvGrpSpPr/>
          <p:nvPr/>
        </p:nvGrpSpPr>
        <p:grpSpPr>
          <a:xfrm>
            <a:off x="0" y="0"/>
            <a:ext cx="18288000" cy="10287000"/>
            <a:chOff x="0" y="0"/>
            <a:chExt cx="24384000" cy="13716000"/>
          </a:xfrm>
        </p:grpSpPr>
        <p:sp>
          <p:nvSpPr>
            <p:cNvPr id="3" name="Freeform 3">
              <a:extLst>
                <a:ext uri="{FF2B5EF4-FFF2-40B4-BE49-F238E27FC236}">
                  <a16:creationId xmlns:a16="http://schemas.microsoft.com/office/drawing/2014/main" id="{902B7E92-A60E-7B25-0ADB-917723F289EE}"/>
                </a:ext>
              </a:extLst>
            </p:cNvPr>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grpSp>
        <p:nvGrpSpPr>
          <p:cNvPr id="4" name="Group 4">
            <a:extLst>
              <a:ext uri="{FF2B5EF4-FFF2-40B4-BE49-F238E27FC236}">
                <a16:creationId xmlns:a16="http://schemas.microsoft.com/office/drawing/2014/main" id="{F4C9E74D-83CE-CE95-BA07-79F09C370571}"/>
              </a:ext>
            </a:extLst>
          </p:cNvPr>
          <p:cNvGrpSpPr/>
          <p:nvPr/>
        </p:nvGrpSpPr>
        <p:grpSpPr>
          <a:xfrm>
            <a:off x="14839921" y="9129617"/>
            <a:ext cx="2954912" cy="572729"/>
            <a:chOff x="0" y="0"/>
            <a:chExt cx="3939883" cy="763638"/>
          </a:xfrm>
        </p:grpSpPr>
        <p:sp>
          <p:nvSpPr>
            <p:cNvPr id="5" name="Freeform 5">
              <a:extLst>
                <a:ext uri="{FF2B5EF4-FFF2-40B4-BE49-F238E27FC236}">
                  <a16:creationId xmlns:a16="http://schemas.microsoft.com/office/drawing/2014/main" id="{1574BD72-A4ED-A18C-FE77-17BE1BBA3DAE}"/>
                </a:ext>
              </a:extLst>
            </p:cNvPr>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sp>
        <p:nvSpPr>
          <p:cNvPr id="6" name="TextBox 6">
            <a:extLst>
              <a:ext uri="{FF2B5EF4-FFF2-40B4-BE49-F238E27FC236}">
                <a16:creationId xmlns:a16="http://schemas.microsoft.com/office/drawing/2014/main" id="{327E2404-7E4F-0130-A9FC-8205CE8B0C51}"/>
              </a:ext>
            </a:extLst>
          </p:cNvPr>
          <p:cNvSpPr txBox="1"/>
          <p:nvPr/>
        </p:nvSpPr>
        <p:spPr>
          <a:xfrm>
            <a:off x="2590800" y="1078707"/>
            <a:ext cx="7926124" cy="2215991"/>
          </a:xfrm>
          <a:prstGeom prst="rect">
            <a:avLst/>
          </a:prstGeom>
        </p:spPr>
        <p:txBody>
          <a:bodyPr wrap="square" lIns="0" tIns="0" rIns="0" bIns="0" rtlCol="0" anchor="t">
            <a:spAutoFit/>
          </a:bodyPr>
          <a:lstStyle/>
          <a:p>
            <a:r>
              <a:rPr lang="en-US" sz="7200" spc="450" dirty="0">
                <a:solidFill>
                  <a:srgbClr val="FFFFFF"/>
                </a:solidFill>
                <a:latin typeface="Oswald"/>
                <a:ea typeface="Oswald"/>
                <a:cs typeface="Oswald"/>
                <a:sym typeface="Oswald"/>
              </a:rPr>
              <a:t>SHARE JESUS</a:t>
            </a:r>
          </a:p>
          <a:p>
            <a:r>
              <a:rPr lang="en-US" sz="7200" b="1" spc="450" dirty="0">
                <a:solidFill>
                  <a:srgbClr val="FFFFFF"/>
                </a:solidFill>
                <a:latin typeface="Oswald"/>
                <a:ea typeface="Oswald"/>
                <a:cs typeface="Oswald"/>
                <a:sym typeface="Oswald"/>
              </a:rPr>
              <a:t>IN SMALL GROUPS</a:t>
            </a:r>
          </a:p>
        </p:txBody>
      </p:sp>
      <p:sp>
        <p:nvSpPr>
          <p:cNvPr id="8" name="TextBox 8">
            <a:extLst>
              <a:ext uri="{FF2B5EF4-FFF2-40B4-BE49-F238E27FC236}">
                <a16:creationId xmlns:a16="http://schemas.microsoft.com/office/drawing/2014/main" id="{1B46DF13-5CDC-3631-4C58-1D8FBFF7A56E}"/>
              </a:ext>
            </a:extLst>
          </p:cNvPr>
          <p:cNvSpPr txBox="1"/>
          <p:nvPr/>
        </p:nvSpPr>
        <p:spPr>
          <a:xfrm>
            <a:off x="2589478" y="3345867"/>
            <a:ext cx="13487400" cy="6364884"/>
          </a:xfrm>
          <a:prstGeom prst="rect">
            <a:avLst/>
          </a:prstGeom>
        </p:spPr>
        <p:txBody>
          <a:bodyPr wrap="square" lIns="0" tIns="0" rIns="0" bIns="0" rtlCol="0" anchor="t">
            <a:spAutoFit/>
          </a:bodyPr>
          <a:lstStyle/>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Share personal testimonies with group</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Practice gospel conversations with secular people</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Create “100 people” list - each member writes names </a:t>
            </a:r>
            <a:b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b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of people they want to reach </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Host a “Come Back” dinner in group – invite</a:t>
            </a:r>
            <a:b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b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someone who left church</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Invite others to come back to Jesus</a:t>
            </a:r>
          </a:p>
        </p:txBody>
      </p:sp>
      <p:grpSp>
        <p:nvGrpSpPr>
          <p:cNvPr id="9" name="Group 9">
            <a:extLst>
              <a:ext uri="{FF2B5EF4-FFF2-40B4-BE49-F238E27FC236}">
                <a16:creationId xmlns:a16="http://schemas.microsoft.com/office/drawing/2014/main" id="{1BCBB874-C3A2-E8E8-7A0D-ED2047E7ABA5}"/>
              </a:ext>
            </a:extLst>
          </p:cNvPr>
          <p:cNvGrpSpPr/>
          <p:nvPr/>
        </p:nvGrpSpPr>
        <p:grpSpPr>
          <a:xfrm>
            <a:off x="12821583" y="1231106"/>
            <a:ext cx="1504017" cy="1504017"/>
            <a:chOff x="0" y="0"/>
            <a:chExt cx="2005355" cy="2005355"/>
          </a:xfrm>
        </p:grpSpPr>
        <p:sp>
          <p:nvSpPr>
            <p:cNvPr id="10" name="Freeform 10">
              <a:extLst>
                <a:ext uri="{FF2B5EF4-FFF2-40B4-BE49-F238E27FC236}">
                  <a16:creationId xmlns:a16="http://schemas.microsoft.com/office/drawing/2014/main" id="{258B3D14-645A-0B0B-ABBF-65AD7EC1DAD7}"/>
                </a:ext>
              </a:extLst>
            </p:cNvPr>
            <p:cNvSpPr/>
            <p:nvPr/>
          </p:nvSpPr>
          <p:spPr>
            <a:xfrm>
              <a:off x="0" y="0"/>
              <a:ext cx="2005330" cy="2005330"/>
            </a:xfrm>
            <a:custGeom>
              <a:avLst/>
              <a:gdLst/>
              <a:ahLst/>
              <a:cxnLst/>
              <a:rect l="l" t="t" r="r" b="b"/>
              <a:pathLst>
                <a:path w="2005330" h="2005330">
                  <a:moveTo>
                    <a:pt x="0" y="0"/>
                  </a:moveTo>
                  <a:lnTo>
                    <a:pt x="2005330" y="0"/>
                  </a:lnTo>
                  <a:lnTo>
                    <a:pt x="2005330" y="2005330"/>
                  </a:lnTo>
                  <a:lnTo>
                    <a:pt x="0" y="2005330"/>
                  </a:lnTo>
                  <a:lnTo>
                    <a:pt x="0" y="0"/>
                  </a:lnTo>
                  <a:close/>
                </a:path>
              </a:pathLst>
            </a:custGeom>
            <a:blipFill>
              <a:blip r:embed="rId4"/>
              <a:stretch>
                <a:fillRect r="-1" b="-1"/>
              </a:stretch>
            </a:blipFill>
          </p:spPr>
          <p:txBody>
            <a:bodyPr/>
            <a:lstStyle/>
            <a:p>
              <a:endParaRPr lang="en-US"/>
            </a:p>
          </p:txBody>
        </p:sp>
      </p:grpSp>
    </p:spTree>
    <p:extLst>
      <p:ext uri="{BB962C8B-B14F-4D97-AF65-F5344CB8AC3E}">
        <p14:creationId xmlns:p14="http://schemas.microsoft.com/office/powerpoint/2010/main" val="1216460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14839921" y="9129617"/>
            <a:ext cx="2954912" cy="572729"/>
            <a:chOff x="0" y="0"/>
            <a:chExt cx="3939883" cy="763638"/>
          </a:xfrm>
        </p:grpSpPr>
        <p:sp>
          <p:nvSpPr>
            <p:cNvPr id="5" name="Freeform 5"/>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sp>
        <p:nvSpPr>
          <p:cNvPr id="6" name="TextBox 6"/>
          <p:cNvSpPr txBox="1"/>
          <p:nvPr/>
        </p:nvSpPr>
        <p:spPr>
          <a:xfrm>
            <a:off x="2589476" y="1647987"/>
            <a:ext cx="8535724" cy="2215991"/>
          </a:xfrm>
          <a:prstGeom prst="rect">
            <a:avLst/>
          </a:prstGeom>
        </p:spPr>
        <p:txBody>
          <a:bodyPr wrap="square" lIns="0" tIns="0" rIns="0" bIns="0" rtlCol="0" anchor="t">
            <a:spAutoFit/>
          </a:bodyPr>
          <a:lstStyle/>
          <a:p>
            <a:pPr algn="l"/>
            <a:r>
              <a:rPr lang="en-US" sz="7200" spc="450" dirty="0">
                <a:solidFill>
                  <a:srgbClr val="FFFFFF"/>
                </a:solidFill>
                <a:latin typeface="Oswald"/>
                <a:ea typeface="Oswald"/>
                <a:cs typeface="Oswald"/>
                <a:sym typeface="Oswald"/>
              </a:rPr>
              <a:t>FOLLOW JESUS</a:t>
            </a:r>
          </a:p>
          <a:p>
            <a:r>
              <a:rPr lang="en-US" sz="7200" b="1" spc="450" dirty="0">
                <a:solidFill>
                  <a:srgbClr val="FFFFFF"/>
                </a:solidFill>
                <a:latin typeface="Oswald"/>
                <a:ea typeface="Oswald"/>
                <a:cs typeface="Oswald"/>
                <a:sym typeface="Oswald"/>
              </a:rPr>
              <a:t>IN SMALL GROUPS</a:t>
            </a:r>
          </a:p>
        </p:txBody>
      </p:sp>
      <p:sp>
        <p:nvSpPr>
          <p:cNvPr id="8" name="TextBox 8"/>
          <p:cNvSpPr txBox="1"/>
          <p:nvPr/>
        </p:nvSpPr>
        <p:spPr>
          <a:xfrm>
            <a:off x="2589476" y="4001968"/>
            <a:ext cx="14325600" cy="4518225"/>
          </a:xfrm>
          <a:prstGeom prst="rect">
            <a:avLst/>
          </a:prstGeom>
        </p:spPr>
        <p:txBody>
          <a:bodyPr wrap="square" lIns="0" tIns="0" rIns="0" bIns="0" rtlCol="0" anchor="t">
            <a:spAutoFit/>
          </a:bodyPr>
          <a:lstStyle/>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Invite group members to make a decision for baptism</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Plan for the whole group to attend each other’s baptism</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Pair new believers with mentors</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Train future group leaders</a:t>
            </a:r>
          </a:p>
          <a:p>
            <a:pPr marL="571500" indent="-571500">
              <a:lnSpc>
                <a:spcPct val="150000"/>
              </a:lnSpc>
              <a:buFont typeface="Arial" panose="020B0604020202020204" pitchFamily="34" charset="0"/>
              <a:buChar char="•"/>
            </a:pPr>
            <a:r>
              <a:rPr lang="en-US" sz="4000" dirty="0">
                <a:solidFill>
                  <a:schemeClr val="bg1"/>
                </a:solidFill>
                <a:latin typeface="Noto Sans Med" panose="020B0502040504020204" pitchFamily="34" charset="0"/>
                <a:ea typeface="Noto Sans Med" panose="020B0502040504020204" pitchFamily="34" charset="0"/>
                <a:cs typeface="Noto Sans Med" panose="020B0502040504020204" pitchFamily="34" charset="0"/>
              </a:rPr>
              <a:t>Multiply groups to reach more people</a:t>
            </a:r>
          </a:p>
        </p:txBody>
      </p:sp>
      <p:grpSp>
        <p:nvGrpSpPr>
          <p:cNvPr id="9" name="Group 9"/>
          <p:cNvGrpSpPr/>
          <p:nvPr/>
        </p:nvGrpSpPr>
        <p:grpSpPr>
          <a:xfrm>
            <a:off x="12821583" y="1790700"/>
            <a:ext cx="1504017" cy="1504017"/>
            <a:chOff x="0" y="0"/>
            <a:chExt cx="2005355" cy="2005355"/>
          </a:xfrm>
        </p:grpSpPr>
        <p:sp>
          <p:nvSpPr>
            <p:cNvPr id="10" name="Freeform 10"/>
            <p:cNvSpPr/>
            <p:nvPr/>
          </p:nvSpPr>
          <p:spPr>
            <a:xfrm>
              <a:off x="0" y="0"/>
              <a:ext cx="2005330" cy="2005330"/>
            </a:xfrm>
            <a:custGeom>
              <a:avLst/>
              <a:gdLst/>
              <a:ahLst/>
              <a:cxnLst/>
              <a:rect l="l" t="t" r="r" b="b"/>
              <a:pathLst>
                <a:path w="2005330" h="2005330">
                  <a:moveTo>
                    <a:pt x="0" y="0"/>
                  </a:moveTo>
                  <a:lnTo>
                    <a:pt x="2005330" y="0"/>
                  </a:lnTo>
                  <a:lnTo>
                    <a:pt x="2005330" y="2005330"/>
                  </a:lnTo>
                  <a:lnTo>
                    <a:pt x="0" y="2005330"/>
                  </a:lnTo>
                  <a:lnTo>
                    <a:pt x="0" y="0"/>
                  </a:lnTo>
                  <a:close/>
                </a:path>
              </a:pathLst>
            </a:custGeom>
            <a:blipFill>
              <a:blip r:embed="rId4"/>
              <a:stretch>
                <a:fillRect r="-1" b="-1"/>
              </a:stretch>
            </a:blipFill>
          </p:spPr>
          <p:txBody>
            <a:bodyPr/>
            <a:lstStyle/>
            <a:p>
              <a:endParaRPr lang="en-US"/>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83939" y="4698114"/>
            <a:ext cx="5675380" cy="900298"/>
          </a:xfrm>
          <a:prstGeom prst="rect">
            <a:avLst/>
          </a:prstGeom>
        </p:spPr>
        <p:txBody>
          <a:bodyPr lIns="0" tIns="0" rIns="0" bIns="0" rtlCol="0" anchor="t">
            <a:spAutoFit/>
          </a:bodyPr>
          <a:lstStyle/>
          <a:p>
            <a:pPr algn="r">
              <a:lnSpc>
                <a:spcPts val="7163"/>
              </a:lnSpc>
            </a:pPr>
            <a:r>
              <a:rPr lang="en-US" sz="5969" b="1" dirty="0">
                <a:solidFill>
                  <a:srgbClr val="C49430"/>
                </a:solidFill>
                <a:latin typeface="Oswald" pitchFamily="2" charset="77"/>
                <a:ea typeface="Oswald Bold"/>
                <a:cs typeface="Oswald Bold"/>
                <a:sym typeface="Oswald Bold"/>
              </a:rPr>
              <a:t>LAUNCH DATE</a:t>
            </a:r>
          </a:p>
        </p:txBody>
      </p:sp>
      <p:grpSp>
        <p:nvGrpSpPr>
          <p:cNvPr id="3" name="Group 3"/>
          <p:cNvGrpSpPr/>
          <p:nvPr/>
        </p:nvGrpSpPr>
        <p:grpSpPr>
          <a:xfrm>
            <a:off x="14839921" y="9129617"/>
            <a:ext cx="2954912" cy="572729"/>
            <a:chOff x="0" y="0"/>
            <a:chExt cx="3939883" cy="763638"/>
          </a:xfrm>
        </p:grpSpPr>
        <p:sp>
          <p:nvSpPr>
            <p:cNvPr id="4" name="Freeform 4"/>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2"/>
              <a:stretch>
                <a:fillRect l="-19" r="-18" b="1"/>
              </a:stretch>
            </a:blipFill>
          </p:spPr>
          <p:txBody>
            <a:bodyPr/>
            <a:lstStyle/>
            <a:p>
              <a:endParaRPr lang="en-US"/>
            </a:p>
          </p:txBody>
        </p:sp>
      </p:grpSp>
      <p:sp>
        <p:nvSpPr>
          <p:cNvPr id="5" name="TextBox 5"/>
          <p:cNvSpPr txBox="1"/>
          <p:nvPr/>
        </p:nvSpPr>
        <p:spPr>
          <a:xfrm>
            <a:off x="7129454" y="4537973"/>
            <a:ext cx="9971342" cy="1211053"/>
          </a:xfrm>
          <a:prstGeom prst="rect">
            <a:avLst/>
          </a:prstGeom>
        </p:spPr>
        <p:txBody>
          <a:bodyPr lIns="0" tIns="0" rIns="0" bIns="0" rtlCol="0" anchor="t">
            <a:spAutoFit/>
          </a:bodyPr>
          <a:lstStyle/>
          <a:p>
            <a:pPr algn="l">
              <a:lnSpc>
                <a:spcPts val="9607"/>
              </a:lnSpc>
            </a:pPr>
            <a:r>
              <a:rPr lang="en-US" sz="8006" spc="800">
                <a:solidFill>
                  <a:srgbClr val="013960"/>
                </a:solidFill>
                <a:latin typeface="Oswald"/>
                <a:ea typeface="Oswald"/>
                <a:cs typeface="Oswald"/>
                <a:sym typeface="Oswald"/>
              </a:rPr>
              <a:t>SEPTEMBER 5, 2026</a:t>
            </a:r>
          </a:p>
        </p:txBody>
      </p:sp>
      <p:sp>
        <p:nvSpPr>
          <p:cNvPr id="6" name="AutoShape 6"/>
          <p:cNvSpPr/>
          <p:nvPr/>
        </p:nvSpPr>
        <p:spPr>
          <a:xfrm>
            <a:off x="6730794" y="1201448"/>
            <a:ext cx="28622" cy="7884105"/>
          </a:xfrm>
          <a:prstGeom prst="line">
            <a:avLst/>
          </a:prstGeom>
          <a:ln w="19050" cap="rnd">
            <a:solidFill>
              <a:srgbClr val="C49430"/>
            </a:solidFill>
            <a:prstDash val="solid"/>
            <a:headEnd type="none" w="sm" len="sm"/>
            <a:tailEnd type="none" w="sm" len="sm"/>
          </a:ln>
        </p:spPr>
        <p:txBody>
          <a:bodyPr/>
          <a:lstStyle/>
          <a:p>
            <a:endParaRPr lang="en-US"/>
          </a:p>
        </p:txBody>
      </p:sp>
      <p:grpSp>
        <p:nvGrpSpPr>
          <p:cNvPr id="7" name="Group 7"/>
          <p:cNvGrpSpPr/>
          <p:nvPr/>
        </p:nvGrpSpPr>
        <p:grpSpPr>
          <a:xfrm>
            <a:off x="14846075" y="9204065"/>
            <a:ext cx="2954903" cy="570995"/>
            <a:chOff x="0" y="0"/>
            <a:chExt cx="3939870" cy="761327"/>
          </a:xfrm>
        </p:grpSpPr>
        <p:sp>
          <p:nvSpPr>
            <p:cNvPr id="8" name="Freeform 8"/>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3"/>
              <a:stretch>
                <a:fillRect t="-131" r="1" b="-128"/>
              </a:stretch>
            </a:blipFill>
          </p:spPr>
          <p:txBody>
            <a:bodyPr/>
            <a:lstStyle/>
            <a:p>
              <a:endParaRPr lang="en-US"/>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839921" y="9129617"/>
            <a:ext cx="2954912" cy="572729"/>
            <a:chOff x="0" y="0"/>
            <a:chExt cx="3939883" cy="763638"/>
          </a:xfrm>
        </p:grpSpPr>
        <p:sp>
          <p:nvSpPr>
            <p:cNvPr id="3" name="Freeform 3"/>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grpSp>
        <p:nvGrpSpPr>
          <p:cNvPr id="4" name="Group 4"/>
          <p:cNvGrpSpPr/>
          <p:nvPr/>
        </p:nvGrpSpPr>
        <p:grpSpPr>
          <a:xfrm>
            <a:off x="14846075" y="9204065"/>
            <a:ext cx="2954903" cy="570995"/>
            <a:chOff x="0" y="0"/>
            <a:chExt cx="3939870" cy="761327"/>
          </a:xfrm>
        </p:grpSpPr>
        <p:sp>
          <p:nvSpPr>
            <p:cNvPr id="5" name="Freeform 5"/>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4"/>
              <a:stretch>
                <a:fillRect t="-131" r="1" b="-128"/>
              </a:stretch>
            </a:blipFill>
          </p:spPr>
          <p:txBody>
            <a:bodyPr/>
            <a:lstStyle/>
            <a:p>
              <a:endParaRPr lang="en-US"/>
            </a:p>
          </p:txBody>
        </p:sp>
      </p:grpSp>
      <p:grpSp>
        <p:nvGrpSpPr>
          <p:cNvPr id="6" name="Group 6"/>
          <p:cNvGrpSpPr/>
          <p:nvPr/>
        </p:nvGrpSpPr>
        <p:grpSpPr>
          <a:xfrm>
            <a:off x="3015153" y="2039112"/>
            <a:ext cx="12257694" cy="1188720"/>
            <a:chOff x="0" y="0"/>
            <a:chExt cx="16343592" cy="1584960"/>
          </a:xfrm>
        </p:grpSpPr>
        <p:sp>
          <p:nvSpPr>
            <p:cNvPr id="7" name="Freeform 7"/>
            <p:cNvSpPr/>
            <p:nvPr/>
          </p:nvSpPr>
          <p:spPr>
            <a:xfrm>
              <a:off x="0" y="0"/>
              <a:ext cx="16343595" cy="1584960"/>
            </a:xfrm>
            <a:custGeom>
              <a:avLst/>
              <a:gdLst/>
              <a:ahLst/>
              <a:cxnLst/>
              <a:rect l="l" t="t" r="r" b="b"/>
              <a:pathLst>
                <a:path w="16343595" h="1584960">
                  <a:moveTo>
                    <a:pt x="0" y="0"/>
                  </a:moveTo>
                  <a:lnTo>
                    <a:pt x="16343595" y="0"/>
                  </a:lnTo>
                  <a:lnTo>
                    <a:pt x="16343595" y="1584960"/>
                  </a:lnTo>
                  <a:lnTo>
                    <a:pt x="0" y="1584960"/>
                  </a:lnTo>
                  <a:close/>
                </a:path>
              </a:pathLst>
            </a:custGeom>
            <a:blipFill>
              <a:blip r:embed="rId5">
                <a:alphaModFix amt="0"/>
              </a:blip>
              <a:stretch>
                <a:fillRect t="-150923" b="-150923"/>
              </a:stretch>
            </a:blipFill>
          </p:spPr>
          <p:txBody>
            <a:bodyPr/>
            <a:lstStyle/>
            <a:p>
              <a:endParaRPr lang="en-US"/>
            </a:p>
          </p:txBody>
        </p:sp>
        <p:sp>
          <p:nvSpPr>
            <p:cNvPr id="8" name="TextBox 8"/>
            <p:cNvSpPr txBox="1"/>
            <p:nvPr/>
          </p:nvSpPr>
          <p:spPr>
            <a:xfrm>
              <a:off x="0" y="-9525"/>
              <a:ext cx="16343592" cy="1594485"/>
            </a:xfrm>
            <a:prstGeom prst="rect">
              <a:avLst/>
            </a:prstGeom>
          </p:spPr>
          <p:txBody>
            <a:bodyPr lIns="0" tIns="0" rIns="0" bIns="0" rtlCol="0" anchor="ctr"/>
            <a:lstStyle/>
            <a:p>
              <a:pPr algn="ctr">
                <a:lnSpc>
                  <a:spcPts val="8100"/>
                </a:lnSpc>
              </a:pPr>
              <a:r>
                <a:rPr lang="en-US" sz="6750" b="1" dirty="0">
                  <a:solidFill>
                    <a:srgbClr val="C49430"/>
                  </a:solidFill>
                  <a:latin typeface="Oswald" pitchFamily="2" charset="77"/>
                  <a:ea typeface="Oswald Bold"/>
                  <a:cs typeface="Oswald Bold"/>
                  <a:sym typeface="Oswald Bold"/>
                </a:rPr>
                <a:t>EVANGELISM FUNDING OPTIONS</a:t>
              </a:r>
            </a:p>
          </p:txBody>
        </p:sp>
      </p:grpSp>
      <p:grpSp>
        <p:nvGrpSpPr>
          <p:cNvPr id="9" name="Group 9"/>
          <p:cNvGrpSpPr/>
          <p:nvPr/>
        </p:nvGrpSpPr>
        <p:grpSpPr>
          <a:xfrm>
            <a:off x="4138503" y="4226842"/>
            <a:ext cx="9189720" cy="3298139"/>
            <a:chOff x="0" y="0"/>
            <a:chExt cx="12252960" cy="4397519"/>
          </a:xfrm>
        </p:grpSpPr>
        <p:sp>
          <p:nvSpPr>
            <p:cNvPr id="10" name="AutoShape 10"/>
            <p:cNvSpPr/>
            <p:nvPr/>
          </p:nvSpPr>
          <p:spPr>
            <a:xfrm rot="5370240">
              <a:off x="3836314" y="2186060"/>
              <a:ext cx="4397464" cy="0"/>
            </a:xfrm>
            <a:prstGeom prst="line">
              <a:avLst/>
            </a:prstGeom>
            <a:ln w="25400" cap="rnd">
              <a:solidFill>
                <a:srgbClr val="C49430"/>
              </a:solidFill>
              <a:prstDash val="solid"/>
              <a:headEnd type="none" w="sm" len="sm"/>
              <a:tailEnd type="none" w="sm" len="sm"/>
            </a:ln>
          </p:spPr>
          <p:txBody>
            <a:bodyPr/>
            <a:lstStyle/>
            <a:p>
              <a:endParaRPr lang="en-US"/>
            </a:p>
          </p:txBody>
        </p:sp>
        <p:sp>
          <p:nvSpPr>
            <p:cNvPr id="11" name="TextBox 11"/>
            <p:cNvSpPr txBox="1"/>
            <p:nvPr/>
          </p:nvSpPr>
          <p:spPr>
            <a:xfrm>
              <a:off x="0" y="1244062"/>
              <a:ext cx="5559552" cy="1909407"/>
            </a:xfrm>
            <a:prstGeom prst="rect">
              <a:avLst/>
            </a:prstGeom>
          </p:spPr>
          <p:txBody>
            <a:bodyPr lIns="0" tIns="0" rIns="0" bIns="0" rtlCol="0" anchor="t">
              <a:spAutoFit/>
            </a:bodyPr>
            <a:lstStyle/>
            <a:p>
              <a:pPr algn="r">
                <a:lnSpc>
                  <a:spcPts val="5400"/>
                </a:lnSpc>
              </a:pPr>
              <a:r>
                <a:rPr lang="en-US" sz="4500" spc="450">
                  <a:solidFill>
                    <a:srgbClr val="193960"/>
                  </a:solidFill>
                  <a:latin typeface="Oswald"/>
                  <a:ea typeface="Oswald"/>
                  <a:cs typeface="Oswald"/>
                  <a:sym typeface="Oswald"/>
                </a:rPr>
                <a:t>SHARING</a:t>
              </a:r>
            </a:p>
            <a:p>
              <a:pPr algn="r">
                <a:lnSpc>
                  <a:spcPts val="5400"/>
                </a:lnSpc>
              </a:pPr>
              <a:r>
                <a:rPr lang="en-US" sz="4500" spc="450">
                  <a:solidFill>
                    <a:srgbClr val="193960"/>
                  </a:solidFill>
                  <a:latin typeface="Oswald"/>
                  <a:ea typeface="Oswald"/>
                  <a:cs typeface="Oswald"/>
                  <a:sym typeface="Oswald"/>
                </a:rPr>
                <a:t>BOOK </a:t>
              </a:r>
            </a:p>
          </p:txBody>
        </p:sp>
        <p:sp>
          <p:nvSpPr>
            <p:cNvPr id="12" name="TextBox 12"/>
            <p:cNvSpPr txBox="1"/>
            <p:nvPr/>
          </p:nvSpPr>
          <p:spPr>
            <a:xfrm>
              <a:off x="6693408" y="1244062"/>
              <a:ext cx="5559552" cy="1909407"/>
            </a:xfrm>
            <a:prstGeom prst="rect">
              <a:avLst/>
            </a:prstGeom>
          </p:spPr>
          <p:txBody>
            <a:bodyPr lIns="0" tIns="0" rIns="0" bIns="0" rtlCol="0" anchor="t">
              <a:spAutoFit/>
            </a:bodyPr>
            <a:lstStyle/>
            <a:p>
              <a:pPr algn="l">
                <a:lnSpc>
                  <a:spcPts val="5400"/>
                </a:lnSpc>
              </a:pPr>
              <a:r>
                <a:rPr lang="en-US" sz="4500" spc="450">
                  <a:solidFill>
                    <a:srgbClr val="193960"/>
                  </a:solidFill>
                  <a:latin typeface="Oswald"/>
                  <a:ea typeface="Oswald"/>
                  <a:cs typeface="Oswald"/>
                  <a:sym typeface="Oswald"/>
                </a:rPr>
                <a:t>LOCAL CHURCH SOCIAL MEDIA </a:t>
              </a: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839921" y="9129617"/>
            <a:ext cx="2954912" cy="572729"/>
            <a:chOff x="0" y="0"/>
            <a:chExt cx="3939883" cy="763638"/>
          </a:xfrm>
        </p:grpSpPr>
        <p:sp>
          <p:nvSpPr>
            <p:cNvPr id="3" name="Freeform 3"/>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grpSp>
        <p:nvGrpSpPr>
          <p:cNvPr id="4" name="Group 4"/>
          <p:cNvGrpSpPr/>
          <p:nvPr/>
        </p:nvGrpSpPr>
        <p:grpSpPr>
          <a:xfrm>
            <a:off x="14846075" y="9204065"/>
            <a:ext cx="2954903" cy="570995"/>
            <a:chOff x="0" y="0"/>
            <a:chExt cx="3939870" cy="761327"/>
          </a:xfrm>
        </p:grpSpPr>
        <p:sp>
          <p:nvSpPr>
            <p:cNvPr id="5" name="Freeform 5"/>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4"/>
              <a:stretch>
                <a:fillRect t="-131" r="1" b="-128"/>
              </a:stretch>
            </a:blipFill>
          </p:spPr>
          <p:txBody>
            <a:bodyPr/>
            <a:lstStyle/>
            <a:p>
              <a:endParaRPr lang="en-US"/>
            </a:p>
          </p:txBody>
        </p:sp>
      </p:grpSp>
      <p:grpSp>
        <p:nvGrpSpPr>
          <p:cNvPr id="6" name="Group 6"/>
          <p:cNvGrpSpPr/>
          <p:nvPr/>
        </p:nvGrpSpPr>
        <p:grpSpPr>
          <a:xfrm>
            <a:off x="1330290" y="4393692"/>
            <a:ext cx="7397829" cy="1188720"/>
            <a:chOff x="0" y="0"/>
            <a:chExt cx="9863772" cy="1584960"/>
          </a:xfrm>
        </p:grpSpPr>
        <p:sp>
          <p:nvSpPr>
            <p:cNvPr id="7" name="Freeform 7"/>
            <p:cNvSpPr/>
            <p:nvPr/>
          </p:nvSpPr>
          <p:spPr>
            <a:xfrm>
              <a:off x="0" y="0"/>
              <a:ext cx="9863768" cy="1584960"/>
            </a:xfrm>
            <a:custGeom>
              <a:avLst/>
              <a:gdLst/>
              <a:ahLst/>
              <a:cxnLst/>
              <a:rect l="l" t="t" r="r" b="b"/>
              <a:pathLst>
                <a:path w="9863768" h="1584960">
                  <a:moveTo>
                    <a:pt x="0" y="0"/>
                  </a:moveTo>
                  <a:lnTo>
                    <a:pt x="9863768" y="0"/>
                  </a:lnTo>
                  <a:lnTo>
                    <a:pt x="9863768" y="1584960"/>
                  </a:lnTo>
                  <a:lnTo>
                    <a:pt x="0" y="1584960"/>
                  </a:lnTo>
                  <a:close/>
                </a:path>
              </a:pathLst>
            </a:custGeom>
            <a:blipFill>
              <a:blip r:embed="rId5">
                <a:alphaModFix amt="0"/>
              </a:blip>
              <a:stretch>
                <a:fillRect t="-71262" b="-71262"/>
              </a:stretch>
            </a:blipFill>
          </p:spPr>
          <p:txBody>
            <a:bodyPr/>
            <a:lstStyle/>
            <a:p>
              <a:endParaRPr lang="en-US"/>
            </a:p>
          </p:txBody>
        </p:sp>
        <p:sp>
          <p:nvSpPr>
            <p:cNvPr id="8" name="TextBox 8"/>
            <p:cNvSpPr txBox="1"/>
            <p:nvPr/>
          </p:nvSpPr>
          <p:spPr>
            <a:xfrm>
              <a:off x="0" y="-9525"/>
              <a:ext cx="9863772" cy="1594485"/>
            </a:xfrm>
            <a:prstGeom prst="rect">
              <a:avLst/>
            </a:prstGeom>
          </p:spPr>
          <p:txBody>
            <a:bodyPr lIns="0" tIns="0" rIns="0" bIns="0" rtlCol="0" anchor="ctr"/>
            <a:lstStyle/>
            <a:p>
              <a:pPr algn="l">
                <a:lnSpc>
                  <a:spcPts val="8100"/>
                </a:lnSpc>
              </a:pPr>
              <a:r>
                <a:rPr lang="en-US" sz="6750" b="1" dirty="0">
                  <a:solidFill>
                    <a:srgbClr val="C49430"/>
                  </a:solidFill>
                  <a:latin typeface="Oswald" pitchFamily="2" charset="77"/>
                  <a:ea typeface="Oswald Bold"/>
                  <a:cs typeface="Oswald Bold"/>
                  <a:sym typeface="Oswald Bold"/>
                </a:rPr>
                <a:t>KEY ELEMENTS</a:t>
              </a:r>
            </a:p>
          </p:txBody>
        </p:sp>
      </p:grpSp>
      <p:grpSp>
        <p:nvGrpSpPr>
          <p:cNvPr id="9" name="Group 9"/>
          <p:cNvGrpSpPr/>
          <p:nvPr/>
        </p:nvGrpSpPr>
        <p:grpSpPr>
          <a:xfrm>
            <a:off x="7576381" y="1951221"/>
            <a:ext cx="10394675" cy="6384557"/>
            <a:chOff x="0" y="0"/>
            <a:chExt cx="13859567" cy="8512743"/>
          </a:xfrm>
        </p:grpSpPr>
        <p:sp>
          <p:nvSpPr>
            <p:cNvPr id="10" name="Freeform 10"/>
            <p:cNvSpPr/>
            <p:nvPr/>
          </p:nvSpPr>
          <p:spPr>
            <a:xfrm>
              <a:off x="0" y="134050"/>
              <a:ext cx="1314809" cy="8378693"/>
            </a:xfrm>
            <a:custGeom>
              <a:avLst/>
              <a:gdLst/>
              <a:ahLst/>
              <a:cxnLst/>
              <a:rect l="l" t="t" r="r" b="b"/>
              <a:pathLst>
                <a:path w="1314809" h="8378693">
                  <a:moveTo>
                    <a:pt x="0" y="0"/>
                  </a:moveTo>
                  <a:lnTo>
                    <a:pt x="1314809" y="0"/>
                  </a:lnTo>
                  <a:lnTo>
                    <a:pt x="1314809" y="8378693"/>
                  </a:lnTo>
                  <a:lnTo>
                    <a:pt x="0" y="837869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1" name="Group 11"/>
            <p:cNvGrpSpPr/>
            <p:nvPr/>
          </p:nvGrpSpPr>
          <p:grpSpPr>
            <a:xfrm>
              <a:off x="1702995" y="0"/>
              <a:ext cx="9034980" cy="938351"/>
              <a:chOff x="0" y="0"/>
              <a:chExt cx="8217408" cy="853440"/>
            </a:xfrm>
          </p:grpSpPr>
          <p:sp>
            <p:nvSpPr>
              <p:cNvPr id="12" name="Freeform 12"/>
              <p:cNvSpPr/>
              <p:nvPr/>
            </p:nvSpPr>
            <p:spPr>
              <a:xfrm>
                <a:off x="0" y="0"/>
                <a:ext cx="8217408" cy="853440"/>
              </a:xfrm>
              <a:custGeom>
                <a:avLst/>
                <a:gdLst/>
                <a:ahLst/>
                <a:cxnLst/>
                <a:rect l="l" t="t" r="r" b="b"/>
                <a:pathLst>
                  <a:path w="8217408" h="853440">
                    <a:moveTo>
                      <a:pt x="0" y="0"/>
                    </a:moveTo>
                    <a:lnTo>
                      <a:pt x="8217408" y="0"/>
                    </a:lnTo>
                    <a:lnTo>
                      <a:pt x="8217408" y="853440"/>
                    </a:lnTo>
                    <a:lnTo>
                      <a:pt x="0" y="853440"/>
                    </a:lnTo>
                    <a:close/>
                  </a:path>
                </a:pathLst>
              </a:custGeom>
              <a:blipFill>
                <a:blip r:embed="rId5">
                  <a:alphaModFix amt="0"/>
                </a:blip>
                <a:stretch>
                  <a:fillRect t="-137613" b="-137613"/>
                </a:stretch>
              </a:blipFill>
            </p:spPr>
            <p:txBody>
              <a:bodyPr/>
              <a:lstStyle/>
              <a:p>
                <a:endParaRPr lang="en-US"/>
              </a:p>
            </p:txBody>
          </p:sp>
          <p:sp>
            <p:nvSpPr>
              <p:cNvPr id="13" name="TextBox 13"/>
              <p:cNvSpPr txBox="1"/>
              <p:nvPr/>
            </p:nvSpPr>
            <p:spPr>
              <a:xfrm>
                <a:off x="0" y="0"/>
                <a:ext cx="8217408" cy="853440"/>
              </a:xfrm>
              <a:prstGeom prst="rect">
                <a:avLst/>
              </a:prstGeom>
            </p:spPr>
            <p:txBody>
              <a:bodyPr lIns="0" tIns="0" rIns="0" bIns="0" rtlCol="0" anchor="ctr"/>
              <a:lstStyle/>
              <a:p>
                <a:pPr algn="l">
                  <a:lnSpc>
                    <a:spcPts val="3360"/>
                  </a:lnSpc>
                </a:pPr>
                <a:r>
                  <a:rPr lang="en-US" sz="2800" b="1">
                    <a:solidFill>
                      <a:srgbClr val="193960"/>
                    </a:solidFill>
                    <a:latin typeface="Noto Sans Bold"/>
                    <a:ea typeface="Noto Sans Bold"/>
                    <a:cs typeface="Noto Sans Bold"/>
                    <a:sym typeface="Noto Sans Bold"/>
                  </a:rPr>
                  <a:t>Pray for All Things New</a:t>
                </a:r>
              </a:p>
            </p:txBody>
          </p:sp>
        </p:grpSp>
        <p:grpSp>
          <p:nvGrpSpPr>
            <p:cNvPr id="14" name="Group 14"/>
            <p:cNvGrpSpPr/>
            <p:nvPr/>
          </p:nvGrpSpPr>
          <p:grpSpPr>
            <a:xfrm>
              <a:off x="1702995" y="660197"/>
              <a:ext cx="9034980" cy="750681"/>
              <a:chOff x="0" y="0"/>
              <a:chExt cx="8217408" cy="682752"/>
            </a:xfrm>
          </p:grpSpPr>
          <p:sp>
            <p:nvSpPr>
              <p:cNvPr id="15" name="Freeform 15"/>
              <p:cNvSpPr/>
              <p:nvPr/>
            </p:nvSpPr>
            <p:spPr>
              <a:xfrm>
                <a:off x="0" y="0"/>
                <a:ext cx="8217408" cy="682752"/>
              </a:xfrm>
              <a:custGeom>
                <a:avLst/>
                <a:gdLst/>
                <a:ahLst/>
                <a:cxnLst/>
                <a:rect l="l" t="t" r="r" b="b"/>
                <a:pathLst>
                  <a:path w="8217408" h="682752">
                    <a:moveTo>
                      <a:pt x="0" y="0"/>
                    </a:moveTo>
                    <a:lnTo>
                      <a:pt x="8217408" y="0"/>
                    </a:lnTo>
                    <a:lnTo>
                      <a:pt x="8217408" y="682752"/>
                    </a:lnTo>
                    <a:lnTo>
                      <a:pt x="0" y="682752"/>
                    </a:lnTo>
                    <a:close/>
                  </a:path>
                </a:pathLst>
              </a:custGeom>
              <a:blipFill>
                <a:blip r:embed="rId5">
                  <a:alphaModFix amt="0"/>
                </a:blip>
                <a:stretch>
                  <a:fillRect t="-184516" b="-184516"/>
                </a:stretch>
              </a:blipFill>
            </p:spPr>
            <p:txBody>
              <a:bodyPr/>
              <a:lstStyle/>
              <a:p>
                <a:endParaRPr lang="en-US"/>
              </a:p>
            </p:txBody>
          </p:sp>
          <p:sp>
            <p:nvSpPr>
              <p:cNvPr id="16" name="TextBox 16"/>
              <p:cNvSpPr txBox="1"/>
              <p:nvPr/>
            </p:nvSpPr>
            <p:spPr>
              <a:xfrm>
                <a:off x="0" y="-9525"/>
                <a:ext cx="8217408" cy="692277"/>
              </a:xfrm>
              <a:prstGeom prst="rect">
                <a:avLst/>
              </a:prstGeom>
            </p:spPr>
            <p:txBody>
              <a:bodyPr lIns="0" tIns="0" rIns="0" bIns="0" rtlCol="0" anchor="ctr"/>
              <a:lstStyle/>
              <a:p>
                <a:pPr algn="l">
                  <a:lnSpc>
                    <a:spcPts val="2520"/>
                  </a:lnSpc>
                </a:pPr>
                <a:r>
                  <a:rPr lang="en-US" sz="2100" i="1">
                    <a:solidFill>
                      <a:srgbClr val="000000"/>
                    </a:solidFill>
                    <a:latin typeface="Noto Sans" panose="020B0502040504020204" pitchFamily="34" charset="0"/>
                    <a:ea typeface="Noto Sans" panose="020B0502040504020204" pitchFamily="34" charset="0"/>
                    <a:cs typeface="Noto Sans" panose="020B0502040504020204" pitchFamily="34" charset="0"/>
                    <a:sym typeface="Aptos Italics"/>
                  </a:rPr>
                  <a:t>Join the Day of Prayer — Sept 5, 2026</a:t>
                </a:r>
              </a:p>
            </p:txBody>
          </p:sp>
        </p:grpSp>
        <p:grpSp>
          <p:nvGrpSpPr>
            <p:cNvPr id="17" name="Group 17"/>
            <p:cNvGrpSpPr/>
            <p:nvPr/>
          </p:nvGrpSpPr>
          <p:grpSpPr>
            <a:xfrm>
              <a:off x="1702995" y="1782867"/>
              <a:ext cx="12156572" cy="938351"/>
              <a:chOff x="0" y="0"/>
              <a:chExt cx="11056528" cy="853440"/>
            </a:xfrm>
          </p:grpSpPr>
          <p:sp>
            <p:nvSpPr>
              <p:cNvPr id="18" name="Freeform 18"/>
              <p:cNvSpPr/>
              <p:nvPr/>
            </p:nvSpPr>
            <p:spPr>
              <a:xfrm>
                <a:off x="0" y="0"/>
                <a:ext cx="11056527" cy="853440"/>
              </a:xfrm>
              <a:custGeom>
                <a:avLst/>
                <a:gdLst/>
                <a:ahLst/>
                <a:cxnLst/>
                <a:rect l="l" t="t" r="r" b="b"/>
                <a:pathLst>
                  <a:path w="11056527" h="853440">
                    <a:moveTo>
                      <a:pt x="0" y="0"/>
                    </a:moveTo>
                    <a:lnTo>
                      <a:pt x="11056527" y="0"/>
                    </a:lnTo>
                    <a:lnTo>
                      <a:pt x="11056527" y="853440"/>
                    </a:lnTo>
                    <a:lnTo>
                      <a:pt x="0" y="853440"/>
                    </a:lnTo>
                    <a:close/>
                  </a:path>
                </a:pathLst>
              </a:custGeom>
              <a:blipFill>
                <a:blip r:embed="rId5">
                  <a:alphaModFix amt="0"/>
                </a:blip>
                <a:stretch>
                  <a:fillRect t="-137613" r="25678" b="-137613"/>
                </a:stretch>
              </a:blipFill>
            </p:spPr>
            <p:txBody>
              <a:bodyPr/>
              <a:lstStyle/>
              <a:p>
                <a:endParaRPr lang="en-US"/>
              </a:p>
            </p:txBody>
          </p:sp>
          <p:sp>
            <p:nvSpPr>
              <p:cNvPr id="19" name="TextBox 19"/>
              <p:cNvSpPr txBox="1"/>
              <p:nvPr/>
            </p:nvSpPr>
            <p:spPr>
              <a:xfrm>
                <a:off x="0" y="0"/>
                <a:ext cx="11056528" cy="853440"/>
              </a:xfrm>
              <a:prstGeom prst="rect">
                <a:avLst/>
              </a:prstGeom>
            </p:spPr>
            <p:txBody>
              <a:bodyPr lIns="0" tIns="0" rIns="0" bIns="0" rtlCol="0" anchor="ctr"/>
              <a:lstStyle/>
              <a:p>
                <a:pPr algn="l">
                  <a:lnSpc>
                    <a:spcPts val="3360"/>
                  </a:lnSpc>
                </a:pPr>
                <a:r>
                  <a:rPr lang="en-US" sz="2800" b="1">
                    <a:solidFill>
                      <a:srgbClr val="193960"/>
                    </a:solidFill>
                    <a:latin typeface="Noto Sans Bold"/>
                    <a:ea typeface="Noto Sans Bold"/>
                    <a:cs typeface="Noto Sans Bold"/>
                    <a:sym typeface="Noto Sans Bold"/>
                  </a:rPr>
                  <a:t>Read or Listen to Jesus Makes All Things New</a:t>
                </a:r>
              </a:p>
            </p:txBody>
          </p:sp>
        </p:grpSp>
        <p:grpSp>
          <p:nvGrpSpPr>
            <p:cNvPr id="20" name="Group 20"/>
            <p:cNvGrpSpPr/>
            <p:nvPr/>
          </p:nvGrpSpPr>
          <p:grpSpPr>
            <a:xfrm>
              <a:off x="1702995" y="2429659"/>
              <a:ext cx="9034980" cy="750681"/>
              <a:chOff x="0" y="0"/>
              <a:chExt cx="8217408" cy="682752"/>
            </a:xfrm>
          </p:grpSpPr>
          <p:sp>
            <p:nvSpPr>
              <p:cNvPr id="21" name="Freeform 21"/>
              <p:cNvSpPr/>
              <p:nvPr/>
            </p:nvSpPr>
            <p:spPr>
              <a:xfrm>
                <a:off x="0" y="0"/>
                <a:ext cx="8217408" cy="682752"/>
              </a:xfrm>
              <a:custGeom>
                <a:avLst/>
                <a:gdLst/>
                <a:ahLst/>
                <a:cxnLst/>
                <a:rect l="l" t="t" r="r" b="b"/>
                <a:pathLst>
                  <a:path w="8217408" h="682752">
                    <a:moveTo>
                      <a:pt x="0" y="0"/>
                    </a:moveTo>
                    <a:lnTo>
                      <a:pt x="8217408" y="0"/>
                    </a:lnTo>
                    <a:lnTo>
                      <a:pt x="8217408" y="682752"/>
                    </a:lnTo>
                    <a:lnTo>
                      <a:pt x="0" y="682752"/>
                    </a:lnTo>
                    <a:close/>
                  </a:path>
                </a:pathLst>
              </a:custGeom>
              <a:blipFill>
                <a:blip r:embed="rId5">
                  <a:alphaModFix amt="0"/>
                </a:blip>
                <a:stretch>
                  <a:fillRect t="-184516" b="-184516"/>
                </a:stretch>
              </a:blipFill>
            </p:spPr>
            <p:txBody>
              <a:bodyPr/>
              <a:lstStyle/>
              <a:p>
                <a:endParaRPr lang="en-US"/>
              </a:p>
            </p:txBody>
          </p:sp>
          <p:sp>
            <p:nvSpPr>
              <p:cNvPr id="22" name="TextBox 22"/>
              <p:cNvSpPr txBox="1"/>
              <p:nvPr/>
            </p:nvSpPr>
            <p:spPr>
              <a:xfrm>
                <a:off x="0" y="-9525"/>
                <a:ext cx="8217408" cy="692277"/>
              </a:xfrm>
              <a:prstGeom prst="rect">
                <a:avLst/>
              </a:prstGeom>
            </p:spPr>
            <p:txBody>
              <a:bodyPr lIns="0" tIns="0" rIns="0" bIns="0" rtlCol="0" anchor="ctr"/>
              <a:lstStyle/>
              <a:p>
                <a:pPr algn="l">
                  <a:lnSpc>
                    <a:spcPts val="2520"/>
                  </a:lnSpc>
                </a:pPr>
                <a:r>
                  <a:rPr lang="en-US" sz="2100" i="1">
                    <a:solidFill>
                      <a:srgbClr val="000000"/>
                    </a:solidFill>
                    <a:latin typeface="Noto Sans" panose="020B0502040504020204" pitchFamily="34" charset="0"/>
                    <a:ea typeface="Noto Sans" panose="020B0502040504020204" pitchFamily="34" charset="0"/>
                    <a:cs typeface="Noto Sans" panose="020B0502040504020204" pitchFamily="34" charset="0"/>
                    <a:sym typeface="Aptos Italics"/>
                  </a:rPr>
                  <a:t>Abridged edition available in print + audio</a:t>
                </a:r>
              </a:p>
            </p:txBody>
          </p:sp>
        </p:grpSp>
        <p:grpSp>
          <p:nvGrpSpPr>
            <p:cNvPr id="23" name="Group 23"/>
            <p:cNvGrpSpPr/>
            <p:nvPr/>
          </p:nvGrpSpPr>
          <p:grpSpPr>
            <a:xfrm>
              <a:off x="1702995" y="3538645"/>
              <a:ext cx="11587092" cy="938351"/>
              <a:chOff x="0" y="0"/>
              <a:chExt cx="10538580" cy="853440"/>
            </a:xfrm>
          </p:grpSpPr>
          <p:sp>
            <p:nvSpPr>
              <p:cNvPr id="24" name="Freeform 24"/>
              <p:cNvSpPr/>
              <p:nvPr/>
            </p:nvSpPr>
            <p:spPr>
              <a:xfrm>
                <a:off x="0" y="0"/>
                <a:ext cx="10538580" cy="853440"/>
              </a:xfrm>
              <a:custGeom>
                <a:avLst/>
                <a:gdLst/>
                <a:ahLst/>
                <a:cxnLst/>
                <a:rect l="l" t="t" r="r" b="b"/>
                <a:pathLst>
                  <a:path w="10538580" h="853440">
                    <a:moveTo>
                      <a:pt x="0" y="0"/>
                    </a:moveTo>
                    <a:lnTo>
                      <a:pt x="10538580" y="0"/>
                    </a:lnTo>
                    <a:lnTo>
                      <a:pt x="10538580" y="853440"/>
                    </a:lnTo>
                    <a:lnTo>
                      <a:pt x="0" y="853440"/>
                    </a:lnTo>
                    <a:close/>
                  </a:path>
                </a:pathLst>
              </a:custGeom>
              <a:blipFill>
                <a:blip r:embed="rId5">
                  <a:alphaModFix amt="0"/>
                </a:blip>
                <a:stretch>
                  <a:fillRect t="-137613" r="22025" b="-137613"/>
                </a:stretch>
              </a:blipFill>
            </p:spPr>
            <p:txBody>
              <a:bodyPr/>
              <a:lstStyle/>
              <a:p>
                <a:endParaRPr lang="en-US"/>
              </a:p>
            </p:txBody>
          </p:sp>
          <p:sp>
            <p:nvSpPr>
              <p:cNvPr id="25" name="TextBox 25"/>
              <p:cNvSpPr txBox="1"/>
              <p:nvPr/>
            </p:nvSpPr>
            <p:spPr>
              <a:xfrm>
                <a:off x="0" y="0"/>
                <a:ext cx="10538580" cy="853440"/>
              </a:xfrm>
              <a:prstGeom prst="rect">
                <a:avLst/>
              </a:prstGeom>
            </p:spPr>
            <p:txBody>
              <a:bodyPr lIns="0" tIns="0" rIns="0" bIns="0" rtlCol="0" anchor="ctr"/>
              <a:lstStyle/>
              <a:p>
                <a:pPr algn="l">
                  <a:lnSpc>
                    <a:spcPts val="3360"/>
                  </a:lnSpc>
                </a:pPr>
                <a:r>
                  <a:rPr lang="en-US" sz="2800" b="1">
                    <a:solidFill>
                      <a:srgbClr val="193960"/>
                    </a:solidFill>
                    <a:latin typeface="Noto Sans Bold"/>
                    <a:ea typeface="Noto Sans Bold"/>
                    <a:cs typeface="Noto Sans Bold"/>
                    <a:sym typeface="Noto Sans Bold"/>
                  </a:rPr>
                  <a:t>Share the Jesus Makes All Things New Book</a:t>
                </a:r>
              </a:p>
            </p:txBody>
          </p:sp>
        </p:grpSp>
        <p:grpSp>
          <p:nvGrpSpPr>
            <p:cNvPr id="26" name="Group 26"/>
            <p:cNvGrpSpPr/>
            <p:nvPr/>
          </p:nvGrpSpPr>
          <p:grpSpPr>
            <a:xfrm>
              <a:off x="1702995" y="4223418"/>
              <a:ext cx="9034980" cy="750681"/>
              <a:chOff x="0" y="0"/>
              <a:chExt cx="8217408" cy="682752"/>
            </a:xfrm>
          </p:grpSpPr>
          <p:sp>
            <p:nvSpPr>
              <p:cNvPr id="27" name="Freeform 27"/>
              <p:cNvSpPr/>
              <p:nvPr/>
            </p:nvSpPr>
            <p:spPr>
              <a:xfrm>
                <a:off x="0" y="0"/>
                <a:ext cx="8217408" cy="682752"/>
              </a:xfrm>
              <a:custGeom>
                <a:avLst/>
                <a:gdLst/>
                <a:ahLst/>
                <a:cxnLst/>
                <a:rect l="l" t="t" r="r" b="b"/>
                <a:pathLst>
                  <a:path w="8217408" h="682752">
                    <a:moveTo>
                      <a:pt x="0" y="0"/>
                    </a:moveTo>
                    <a:lnTo>
                      <a:pt x="8217408" y="0"/>
                    </a:lnTo>
                    <a:lnTo>
                      <a:pt x="8217408" y="682752"/>
                    </a:lnTo>
                    <a:lnTo>
                      <a:pt x="0" y="682752"/>
                    </a:lnTo>
                    <a:close/>
                  </a:path>
                </a:pathLst>
              </a:custGeom>
              <a:blipFill>
                <a:blip r:embed="rId5">
                  <a:alphaModFix amt="0"/>
                </a:blip>
                <a:stretch>
                  <a:fillRect t="-184516" b="-184516"/>
                </a:stretch>
              </a:blipFill>
            </p:spPr>
            <p:txBody>
              <a:bodyPr/>
              <a:lstStyle/>
              <a:p>
                <a:endParaRPr lang="en-US"/>
              </a:p>
            </p:txBody>
          </p:sp>
          <p:sp>
            <p:nvSpPr>
              <p:cNvPr id="28" name="TextBox 28"/>
              <p:cNvSpPr txBox="1"/>
              <p:nvPr/>
            </p:nvSpPr>
            <p:spPr>
              <a:xfrm>
                <a:off x="0" y="-9525"/>
                <a:ext cx="8217408" cy="692277"/>
              </a:xfrm>
              <a:prstGeom prst="rect">
                <a:avLst/>
              </a:prstGeom>
            </p:spPr>
            <p:txBody>
              <a:bodyPr lIns="0" tIns="0" rIns="0" bIns="0" rtlCol="0" anchor="ctr"/>
              <a:lstStyle/>
              <a:p>
                <a:pPr algn="l">
                  <a:lnSpc>
                    <a:spcPts val="2520"/>
                  </a:lnSpc>
                </a:pPr>
                <a:r>
                  <a:rPr lang="en-US" sz="2100" i="1">
                    <a:solidFill>
                      <a:srgbClr val="000000"/>
                    </a:solidFill>
                    <a:latin typeface="Noto Sans" panose="020B0502040504020204" pitchFamily="34" charset="0"/>
                    <a:ea typeface="Noto Sans" panose="020B0502040504020204" pitchFamily="34" charset="0"/>
                    <a:cs typeface="Noto Sans" panose="020B0502040504020204" pitchFamily="34" charset="0"/>
                    <a:sym typeface="Aptos Italics"/>
                  </a:rPr>
                  <a:t>Share to 10 people in your circle</a:t>
                </a:r>
              </a:p>
            </p:txBody>
          </p:sp>
        </p:grpSp>
        <p:grpSp>
          <p:nvGrpSpPr>
            <p:cNvPr id="29" name="Group 29"/>
            <p:cNvGrpSpPr/>
            <p:nvPr/>
          </p:nvGrpSpPr>
          <p:grpSpPr>
            <a:xfrm>
              <a:off x="1702995" y="5308386"/>
              <a:ext cx="9034980" cy="938351"/>
              <a:chOff x="0" y="0"/>
              <a:chExt cx="8217408" cy="853440"/>
            </a:xfrm>
          </p:grpSpPr>
          <p:sp>
            <p:nvSpPr>
              <p:cNvPr id="30" name="Freeform 30"/>
              <p:cNvSpPr/>
              <p:nvPr/>
            </p:nvSpPr>
            <p:spPr>
              <a:xfrm>
                <a:off x="0" y="0"/>
                <a:ext cx="8217408" cy="853440"/>
              </a:xfrm>
              <a:custGeom>
                <a:avLst/>
                <a:gdLst/>
                <a:ahLst/>
                <a:cxnLst/>
                <a:rect l="l" t="t" r="r" b="b"/>
                <a:pathLst>
                  <a:path w="8217408" h="853440">
                    <a:moveTo>
                      <a:pt x="0" y="0"/>
                    </a:moveTo>
                    <a:lnTo>
                      <a:pt x="8217408" y="0"/>
                    </a:lnTo>
                    <a:lnTo>
                      <a:pt x="8217408" y="853440"/>
                    </a:lnTo>
                    <a:lnTo>
                      <a:pt x="0" y="853440"/>
                    </a:lnTo>
                    <a:close/>
                  </a:path>
                </a:pathLst>
              </a:custGeom>
              <a:blipFill>
                <a:blip r:embed="rId5">
                  <a:alphaModFix amt="0"/>
                </a:blip>
                <a:stretch>
                  <a:fillRect t="-137613" b="-137613"/>
                </a:stretch>
              </a:blipFill>
            </p:spPr>
            <p:txBody>
              <a:bodyPr/>
              <a:lstStyle/>
              <a:p>
                <a:endParaRPr lang="en-US"/>
              </a:p>
            </p:txBody>
          </p:sp>
          <p:sp>
            <p:nvSpPr>
              <p:cNvPr id="31" name="TextBox 31"/>
              <p:cNvSpPr txBox="1"/>
              <p:nvPr/>
            </p:nvSpPr>
            <p:spPr>
              <a:xfrm>
                <a:off x="0" y="0"/>
                <a:ext cx="8217408" cy="853440"/>
              </a:xfrm>
              <a:prstGeom prst="rect">
                <a:avLst/>
              </a:prstGeom>
            </p:spPr>
            <p:txBody>
              <a:bodyPr lIns="0" tIns="0" rIns="0" bIns="0" rtlCol="0" anchor="ctr"/>
              <a:lstStyle/>
              <a:p>
                <a:pPr algn="l">
                  <a:lnSpc>
                    <a:spcPts val="3360"/>
                  </a:lnSpc>
                </a:pPr>
                <a:r>
                  <a:rPr lang="en-US" sz="2800" b="1">
                    <a:solidFill>
                      <a:srgbClr val="193960"/>
                    </a:solidFill>
                    <a:latin typeface="Noto Sans Bold"/>
                    <a:ea typeface="Noto Sans Bold"/>
                    <a:cs typeface="Noto Sans Bold"/>
                    <a:sym typeface="Noto Sans Bold"/>
                  </a:rPr>
                  <a:t>Share Jesus Digitally</a:t>
                </a:r>
              </a:p>
            </p:txBody>
          </p:sp>
        </p:grpSp>
        <p:grpSp>
          <p:nvGrpSpPr>
            <p:cNvPr id="32" name="Group 32"/>
            <p:cNvGrpSpPr/>
            <p:nvPr/>
          </p:nvGrpSpPr>
          <p:grpSpPr>
            <a:xfrm>
              <a:off x="1702995" y="5968583"/>
              <a:ext cx="9034980" cy="750681"/>
              <a:chOff x="0" y="0"/>
              <a:chExt cx="8217408" cy="682752"/>
            </a:xfrm>
          </p:grpSpPr>
          <p:sp>
            <p:nvSpPr>
              <p:cNvPr id="33" name="Freeform 33"/>
              <p:cNvSpPr/>
              <p:nvPr/>
            </p:nvSpPr>
            <p:spPr>
              <a:xfrm>
                <a:off x="0" y="0"/>
                <a:ext cx="8217408" cy="682752"/>
              </a:xfrm>
              <a:custGeom>
                <a:avLst/>
                <a:gdLst/>
                <a:ahLst/>
                <a:cxnLst/>
                <a:rect l="l" t="t" r="r" b="b"/>
                <a:pathLst>
                  <a:path w="8217408" h="682752">
                    <a:moveTo>
                      <a:pt x="0" y="0"/>
                    </a:moveTo>
                    <a:lnTo>
                      <a:pt x="8217408" y="0"/>
                    </a:lnTo>
                    <a:lnTo>
                      <a:pt x="8217408" y="682752"/>
                    </a:lnTo>
                    <a:lnTo>
                      <a:pt x="0" y="682752"/>
                    </a:lnTo>
                    <a:close/>
                  </a:path>
                </a:pathLst>
              </a:custGeom>
              <a:blipFill>
                <a:blip r:embed="rId5">
                  <a:alphaModFix amt="0"/>
                </a:blip>
                <a:stretch>
                  <a:fillRect t="-184516" b="-184516"/>
                </a:stretch>
              </a:blipFill>
            </p:spPr>
            <p:txBody>
              <a:bodyPr/>
              <a:lstStyle/>
              <a:p>
                <a:endParaRPr lang="en-US"/>
              </a:p>
            </p:txBody>
          </p:sp>
          <p:sp>
            <p:nvSpPr>
              <p:cNvPr id="34" name="TextBox 34"/>
              <p:cNvSpPr txBox="1"/>
              <p:nvPr/>
            </p:nvSpPr>
            <p:spPr>
              <a:xfrm>
                <a:off x="0" y="-9525"/>
                <a:ext cx="8217408" cy="692277"/>
              </a:xfrm>
              <a:prstGeom prst="rect">
                <a:avLst/>
              </a:prstGeom>
            </p:spPr>
            <p:txBody>
              <a:bodyPr lIns="0" tIns="0" rIns="0" bIns="0" rtlCol="0" anchor="ctr"/>
              <a:lstStyle/>
              <a:p>
                <a:pPr algn="l">
                  <a:lnSpc>
                    <a:spcPts val="2520"/>
                  </a:lnSpc>
                </a:pPr>
                <a:r>
                  <a:rPr lang="en-US" sz="2100" i="1">
                    <a:solidFill>
                      <a:srgbClr val="000000"/>
                    </a:solidFill>
                    <a:latin typeface="Noto Sans" panose="020B0502040504020204" pitchFamily="34" charset="0"/>
                    <a:ea typeface="Noto Sans" panose="020B0502040504020204" pitchFamily="34" charset="0"/>
                    <a:cs typeface="Noto Sans" panose="020B0502040504020204" pitchFamily="34" charset="0"/>
                    <a:sym typeface="Aptos Italics"/>
                  </a:rPr>
                  <a:t>Use your digital media kit — post, story, reel</a:t>
                </a:r>
              </a:p>
            </p:txBody>
          </p:sp>
        </p:grpSp>
        <p:grpSp>
          <p:nvGrpSpPr>
            <p:cNvPr id="35" name="Group 35"/>
            <p:cNvGrpSpPr/>
            <p:nvPr/>
          </p:nvGrpSpPr>
          <p:grpSpPr>
            <a:xfrm>
              <a:off x="13964" y="134050"/>
              <a:ext cx="1286881" cy="1286881"/>
              <a:chOff x="0" y="0"/>
              <a:chExt cx="1170432" cy="1170432"/>
            </a:xfrm>
          </p:grpSpPr>
          <p:sp>
            <p:nvSpPr>
              <p:cNvPr id="36" name="Freeform 36"/>
              <p:cNvSpPr/>
              <p:nvPr/>
            </p:nvSpPr>
            <p:spPr>
              <a:xfrm>
                <a:off x="0" y="0"/>
                <a:ext cx="1170432" cy="1170432"/>
              </a:xfrm>
              <a:custGeom>
                <a:avLst/>
                <a:gdLst/>
                <a:ahLst/>
                <a:cxnLst/>
                <a:rect l="l" t="t" r="r" b="b"/>
                <a:pathLst>
                  <a:path w="1170432" h="1170432">
                    <a:moveTo>
                      <a:pt x="0" y="0"/>
                    </a:moveTo>
                    <a:lnTo>
                      <a:pt x="1170432" y="0"/>
                    </a:lnTo>
                    <a:lnTo>
                      <a:pt x="1170432" y="1170432"/>
                    </a:lnTo>
                    <a:lnTo>
                      <a:pt x="0" y="1170432"/>
                    </a:lnTo>
                    <a:close/>
                  </a:path>
                </a:pathLst>
              </a:custGeom>
              <a:blipFill>
                <a:blip r:embed="rId5">
                  <a:alphaModFix amt="0"/>
                </a:blip>
                <a:stretch>
                  <a:fillRect l="-78303" r="-78303"/>
                </a:stretch>
              </a:blipFill>
            </p:spPr>
            <p:txBody>
              <a:bodyPr/>
              <a:lstStyle/>
              <a:p>
                <a:endParaRPr lang="en-US"/>
              </a:p>
            </p:txBody>
          </p:sp>
          <p:sp>
            <p:nvSpPr>
              <p:cNvPr id="37" name="TextBox 37"/>
              <p:cNvSpPr txBox="1"/>
              <p:nvPr/>
            </p:nvSpPr>
            <p:spPr>
              <a:xfrm>
                <a:off x="0" y="0"/>
                <a:ext cx="1170432" cy="1170432"/>
              </a:xfrm>
              <a:prstGeom prst="rect">
                <a:avLst/>
              </a:prstGeom>
            </p:spPr>
            <p:txBody>
              <a:bodyPr lIns="0" tIns="0" rIns="0" bIns="0" rtlCol="0" anchor="ctr"/>
              <a:lstStyle/>
              <a:p>
                <a:pPr algn="ctr">
                  <a:lnSpc>
                    <a:spcPts val="3599"/>
                  </a:lnSpc>
                </a:pPr>
                <a:r>
                  <a:rPr lang="en-US" sz="2999" b="1">
                    <a:solidFill>
                      <a:srgbClr val="FFFFFF"/>
                    </a:solidFill>
                    <a:latin typeface="Oswald Bold"/>
                    <a:ea typeface="Oswald Bold"/>
                    <a:cs typeface="Oswald Bold"/>
                    <a:sym typeface="Oswald Bold"/>
                  </a:rPr>
                  <a:t>1</a:t>
                </a:r>
              </a:p>
            </p:txBody>
          </p:sp>
        </p:grpSp>
        <p:grpSp>
          <p:nvGrpSpPr>
            <p:cNvPr id="38" name="Group 38"/>
            <p:cNvGrpSpPr/>
            <p:nvPr/>
          </p:nvGrpSpPr>
          <p:grpSpPr>
            <a:xfrm>
              <a:off x="13964" y="1903512"/>
              <a:ext cx="1286881" cy="1286881"/>
              <a:chOff x="0" y="0"/>
              <a:chExt cx="1170432" cy="1170432"/>
            </a:xfrm>
          </p:grpSpPr>
          <p:sp>
            <p:nvSpPr>
              <p:cNvPr id="39" name="Freeform 39"/>
              <p:cNvSpPr/>
              <p:nvPr/>
            </p:nvSpPr>
            <p:spPr>
              <a:xfrm>
                <a:off x="0" y="0"/>
                <a:ext cx="1170432" cy="1170432"/>
              </a:xfrm>
              <a:custGeom>
                <a:avLst/>
                <a:gdLst/>
                <a:ahLst/>
                <a:cxnLst/>
                <a:rect l="l" t="t" r="r" b="b"/>
                <a:pathLst>
                  <a:path w="1170432" h="1170432">
                    <a:moveTo>
                      <a:pt x="0" y="0"/>
                    </a:moveTo>
                    <a:lnTo>
                      <a:pt x="1170432" y="0"/>
                    </a:lnTo>
                    <a:lnTo>
                      <a:pt x="1170432" y="1170432"/>
                    </a:lnTo>
                    <a:lnTo>
                      <a:pt x="0" y="1170432"/>
                    </a:lnTo>
                    <a:close/>
                  </a:path>
                </a:pathLst>
              </a:custGeom>
              <a:blipFill>
                <a:blip r:embed="rId5">
                  <a:alphaModFix amt="0"/>
                </a:blip>
                <a:stretch>
                  <a:fillRect l="-78303" r="-78303"/>
                </a:stretch>
              </a:blipFill>
            </p:spPr>
            <p:txBody>
              <a:bodyPr/>
              <a:lstStyle/>
              <a:p>
                <a:endParaRPr lang="en-US"/>
              </a:p>
            </p:txBody>
          </p:sp>
          <p:sp>
            <p:nvSpPr>
              <p:cNvPr id="40" name="TextBox 40"/>
              <p:cNvSpPr txBox="1"/>
              <p:nvPr/>
            </p:nvSpPr>
            <p:spPr>
              <a:xfrm>
                <a:off x="0" y="9525"/>
                <a:ext cx="1170432" cy="1160907"/>
              </a:xfrm>
              <a:prstGeom prst="rect">
                <a:avLst/>
              </a:prstGeom>
            </p:spPr>
            <p:txBody>
              <a:bodyPr lIns="0" tIns="0" rIns="0" bIns="0" rtlCol="0" anchor="ctr"/>
              <a:lstStyle/>
              <a:p>
                <a:pPr algn="ctr">
                  <a:lnSpc>
                    <a:spcPts val="3599"/>
                  </a:lnSpc>
                </a:pPr>
                <a:r>
                  <a:rPr lang="en-US" sz="2999" b="1">
                    <a:solidFill>
                      <a:srgbClr val="FFFFFF"/>
                    </a:solidFill>
                    <a:latin typeface="Aptos Bold"/>
                    <a:ea typeface="Aptos Bold"/>
                    <a:cs typeface="Aptos Bold"/>
                    <a:sym typeface="Aptos Bold"/>
                  </a:rPr>
                  <a:t>2</a:t>
                </a:r>
              </a:p>
            </p:txBody>
          </p:sp>
        </p:grpSp>
        <p:grpSp>
          <p:nvGrpSpPr>
            <p:cNvPr id="41" name="Group 41"/>
            <p:cNvGrpSpPr/>
            <p:nvPr/>
          </p:nvGrpSpPr>
          <p:grpSpPr>
            <a:xfrm>
              <a:off x="13964" y="3672974"/>
              <a:ext cx="1286881" cy="1286881"/>
              <a:chOff x="0" y="0"/>
              <a:chExt cx="1170432" cy="1170432"/>
            </a:xfrm>
          </p:grpSpPr>
          <p:sp>
            <p:nvSpPr>
              <p:cNvPr id="42" name="Freeform 42"/>
              <p:cNvSpPr/>
              <p:nvPr/>
            </p:nvSpPr>
            <p:spPr>
              <a:xfrm>
                <a:off x="0" y="0"/>
                <a:ext cx="1170432" cy="1170432"/>
              </a:xfrm>
              <a:custGeom>
                <a:avLst/>
                <a:gdLst/>
                <a:ahLst/>
                <a:cxnLst/>
                <a:rect l="l" t="t" r="r" b="b"/>
                <a:pathLst>
                  <a:path w="1170432" h="1170432">
                    <a:moveTo>
                      <a:pt x="0" y="0"/>
                    </a:moveTo>
                    <a:lnTo>
                      <a:pt x="1170432" y="0"/>
                    </a:lnTo>
                    <a:lnTo>
                      <a:pt x="1170432" y="1170432"/>
                    </a:lnTo>
                    <a:lnTo>
                      <a:pt x="0" y="1170432"/>
                    </a:lnTo>
                    <a:close/>
                  </a:path>
                </a:pathLst>
              </a:custGeom>
              <a:blipFill>
                <a:blip r:embed="rId5">
                  <a:alphaModFix amt="0"/>
                </a:blip>
                <a:stretch>
                  <a:fillRect l="-78303" r="-78303"/>
                </a:stretch>
              </a:blipFill>
            </p:spPr>
            <p:txBody>
              <a:bodyPr/>
              <a:lstStyle/>
              <a:p>
                <a:endParaRPr lang="en-US"/>
              </a:p>
            </p:txBody>
          </p:sp>
          <p:sp>
            <p:nvSpPr>
              <p:cNvPr id="43" name="TextBox 43"/>
              <p:cNvSpPr txBox="1"/>
              <p:nvPr/>
            </p:nvSpPr>
            <p:spPr>
              <a:xfrm>
                <a:off x="0" y="9525"/>
                <a:ext cx="1170432" cy="1160907"/>
              </a:xfrm>
              <a:prstGeom prst="rect">
                <a:avLst/>
              </a:prstGeom>
            </p:spPr>
            <p:txBody>
              <a:bodyPr lIns="0" tIns="0" rIns="0" bIns="0" rtlCol="0" anchor="ctr"/>
              <a:lstStyle/>
              <a:p>
                <a:pPr algn="ctr">
                  <a:lnSpc>
                    <a:spcPts val="3599"/>
                  </a:lnSpc>
                </a:pPr>
                <a:r>
                  <a:rPr lang="en-US" sz="2999" b="1">
                    <a:solidFill>
                      <a:srgbClr val="FFFFFF"/>
                    </a:solidFill>
                    <a:latin typeface="Aptos Bold"/>
                    <a:ea typeface="Aptos Bold"/>
                    <a:cs typeface="Aptos Bold"/>
                    <a:sym typeface="Aptos Bold"/>
                  </a:rPr>
                  <a:t>3</a:t>
                </a:r>
              </a:p>
            </p:txBody>
          </p:sp>
        </p:grpSp>
        <p:grpSp>
          <p:nvGrpSpPr>
            <p:cNvPr id="44" name="Group 44"/>
            <p:cNvGrpSpPr/>
            <p:nvPr/>
          </p:nvGrpSpPr>
          <p:grpSpPr>
            <a:xfrm>
              <a:off x="13964" y="5442436"/>
              <a:ext cx="1286881" cy="1286881"/>
              <a:chOff x="0" y="0"/>
              <a:chExt cx="1170432" cy="1170432"/>
            </a:xfrm>
          </p:grpSpPr>
          <p:sp>
            <p:nvSpPr>
              <p:cNvPr id="45" name="Freeform 45"/>
              <p:cNvSpPr/>
              <p:nvPr/>
            </p:nvSpPr>
            <p:spPr>
              <a:xfrm>
                <a:off x="0" y="0"/>
                <a:ext cx="1170432" cy="1170432"/>
              </a:xfrm>
              <a:custGeom>
                <a:avLst/>
                <a:gdLst/>
                <a:ahLst/>
                <a:cxnLst/>
                <a:rect l="l" t="t" r="r" b="b"/>
                <a:pathLst>
                  <a:path w="1170432" h="1170432">
                    <a:moveTo>
                      <a:pt x="0" y="0"/>
                    </a:moveTo>
                    <a:lnTo>
                      <a:pt x="1170432" y="0"/>
                    </a:lnTo>
                    <a:lnTo>
                      <a:pt x="1170432" y="1170432"/>
                    </a:lnTo>
                    <a:lnTo>
                      <a:pt x="0" y="1170432"/>
                    </a:lnTo>
                    <a:close/>
                  </a:path>
                </a:pathLst>
              </a:custGeom>
              <a:blipFill>
                <a:blip r:embed="rId5">
                  <a:alphaModFix amt="0"/>
                </a:blip>
                <a:stretch>
                  <a:fillRect l="-78303" r="-78303"/>
                </a:stretch>
              </a:blipFill>
            </p:spPr>
            <p:txBody>
              <a:bodyPr/>
              <a:lstStyle/>
              <a:p>
                <a:endParaRPr lang="en-US"/>
              </a:p>
            </p:txBody>
          </p:sp>
          <p:sp>
            <p:nvSpPr>
              <p:cNvPr id="46" name="TextBox 46"/>
              <p:cNvSpPr txBox="1"/>
              <p:nvPr/>
            </p:nvSpPr>
            <p:spPr>
              <a:xfrm>
                <a:off x="0" y="9525"/>
                <a:ext cx="1170432" cy="1160907"/>
              </a:xfrm>
              <a:prstGeom prst="rect">
                <a:avLst/>
              </a:prstGeom>
            </p:spPr>
            <p:txBody>
              <a:bodyPr lIns="0" tIns="0" rIns="0" bIns="0" rtlCol="0" anchor="ctr"/>
              <a:lstStyle/>
              <a:p>
                <a:pPr algn="ctr">
                  <a:lnSpc>
                    <a:spcPts val="3599"/>
                  </a:lnSpc>
                </a:pPr>
                <a:r>
                  <a:rPr lang="en-US" sz="2999" b="1">
                    <a:solidFill>
                      <a:srgbClr val="FFFFFF"/>
                    </a:solidFill>
                    <a:latin typeface="Aptos Bold"/>
                    <a:ea typeface="Aptos Bold"/>
                    <a:cs typeface="Aptos Bold"/>
                    <a:sym typeface="Aptos Bold"/>
                  </a:rPr>
                  <a:t>4</a:t>
                </a:r>
              </a:p>
            </p:txBody>
          </p:sp>
        </p:grpSp>
        <p:grpSp>
          <p:nvGrpSpPr>
            <p:cNvPr id="47" name="Group 47"/>
            <p:cNvGrpSpPr/>
            <p:nvPr/>
          </p:nvGrpSpPr>
          <p:grpSpPr>
            <a:xfrm>
              <a:off x="13964" y="7211898"/>
              <a:ext cx="1286881" cy="1286881"/>
              <a:chOff x="0" y="0"/>
              <a:chExt cx="1170432" cy="1170432"/>
            </a:xfrm>
          </p:grpSpPr>
          <p:sp>
            <p:nvSpPr>
              <p:cNvPr id="48" name="Freeform 48"/>
              <p:cNvSpPr/>
              <p:nvPr/>
            </p:nvSpPr>
            <p:spPr>
              <a:xfrm>
                <a:off x="0" y="0"/>
                <a:ext cx="1170432" cy="1170432"/>
              </a:xfrm>
              <a:custGeom>
                <a:avLst/>
                <a:gdLst/>
                <a:ahLst/>
                <a:cxnLst/>
                <a:rect l="l" t="t" r="r" b="b"/>
                <a:pathLst>
                  <a:path w="1170432" h="1170432">
                    <a:moveTo>
                      <a:pt x="0" y="0"/>
                    </a:moveTo>
                    <a:lnTo>
                      <a:pt x="1170432" y="0"/>
                    </a:lnTo>
                    <a:lnTo>
                      <a:pt x="1170432" y="1170432"/>
                    </a:lnTo>
                    <a:lnTo>
                      <a:pt x="0" y="1170432"/>
                    </a:lnTo>
                    <a:close/>
                  </a:path>
                </a:pathLst>
              </a:custGeom>
              <a:blipFill>
                <a:blip r:embed="rId5">
                  <a:alphaModFix amt="0"/>
                </a:blip>
                <a:stretch>
                  <a:fillRect l="-78303" r="-78303"/>
                </a:stretch>
              </a:blipFill>
            </p:spPr>
            <p:txBody>
              <a:bodyPr/>
              <a:lstStyle/>
              <a:p>
                <a:endParaRPr lang="en-US"/>
              </a:p>
            </p:txBody>
          </p:sp>
          <p:sp>
            <p:nvSpPr>
              <p:cNvPr id="49" name="TextBox 49"/>
              <p:cNvSpPr txBox="1"/>
              <p:nvPr/>
            </p:nvSpPr>
            <p:spPr>
              <a:xfrm>
                <a:off x="0" y="9525"/>
                <a:ext cx="1170432" cy="1160907"/>
              </a:xfrm>
              <a:prstGeom prst="rect">
                <a:avLst/>
              </a:prstGeom>
            </p:spPr>
            <p:txBody>
              <a:bodyPr lIns="0" tIns="0" rIns="0" bIns="0" rtlCol="0" anchor="ctr"/>
              <a:lstStyle/>
              <a:p>
                <a:pPr algn="ctr">
                  <a:lnSpc>
                    <a:spcPts val="3599"/>
                  </a:lnSpc>
                </a:pPr>
                <a:r>
                  <a:rPr lang="en-US" sz="2999" b="1">
                    <a:solidFill>
                      <a:srgbClr val="FFFFFF"/>
                    </a:solidFill>
                    <a:latin typeface="Aptos Bold"/>
                    <a:ea typeface="Aptos Bold"/>
                    <a:cs typeface="Aptos Bold"/>
                    <a:sym typeface="Aptos Bold"/>
                  </a:rPr>
                  <a:t>5</a:t>
                </a:r>
              </a:p>
            </p:txBody>
          </p:sp>
        </p:grpSp>
        <p:grpSp>
          <p:nvGrpSpPr>
            <p:cNvPr id="50" name="Group 50"/>
            <p:cNvGrpSpPr/>
            <p:nvPr/>
          </p:nvGrpSpPr>
          <p:grpSpPr>
            <a:xfrm>
              <a:off x="1702995" y="7077848"/>
              <a:ext cx="9034980" cy="938351"/>
              <a:chOff x="0" y="0"/>
              <a:chExt cx="8217408" cy="853440"/>
            </a:xfrm>
          </p:grpSpPr>
          <p:sp>
            <p:nvSpPr>
              <p:cNvPr id="51" name="Freeform 51"/>
              <p:cNvSpPr/>
              <p:nvPr/>
            </p:nvSpPr>
            <p:spPr>
              <a:xfrm>
                <a:off x="0" y="0"/>
                <a:ext cx="8217408" cy="853440"/>
              </a:xfrm>
              <a:custGeom>
                <a:avLst/>
                <a:gdLst/>
                <a:ahLst/>
                <a:cxnLst/>
                <a:rect l="l" t="t" r="r" b="b"/>
                <a:pathLst>
                  <a:path w="8217408" h="853440">
                    <a:moveTo>
                      <a:pt x="0" y="0"/>
                    </a:moveTo>
                    <a:lnTo>
                      <a:pt x="8217408" y="0"/>
                    </a:lnTo>
                    <a:lnTo>
                      <a:pt x="8217408" y="853440"/>
                    </a:lnTo>
                    <a:lnTo>
                      <a:pt x="0" y="853440"/>
                    </a:lnTo>
                    <a:close/>
                  </a:path>
                </a:pathLst>
              </a:custGeom>
              <a:blipFill>
                <a:blip r:embed="rId5">
                  <a:alphaModFix amt="0"/>
                </a:blip>
                <a:stretch>
                  <a:fillRect t="-137613" b="-137613"/>
                </a:stretch>
              </a:blipFill>
            </p:spPr>
            <p:txBody>
              <a:bodyPr/>
              <a:lstStyle/>
              <a:p>
                <a:endParaRPr lang="en-US"/>
              </a:p>
            </p:txBody>
          </p:sp>
          <p:sp>
            <p:nvSpPr>
              <p:cNvPr id="52" name="TextBox 52"/>
              <p:cNvSpPr txBox="1"/>
              <p:nvPr/>
            </p:nvSpPr>
            <p:spPr>
              <a:xfrm>
                <a:off x="0" y="0"/>
                <a:ext cx="8217408" cy="853440"/>
              </a:xfrm>
              <a:prstGeom prst="rect">
                <a:avLst/>
              </a:prstGeom>
            </p:spPr>
            <p:txBody>
              <a:bodyPr lIns="0" tIns="0" rIns="0" bIns="0" rtlCol="0" anchor="ctr"/>
              <a:lstStyle/>
              <a:p>
                <a:pPr algn="l">
                  <a:lnSpc>
                    <a:spcPts val="3360"/>
                  </a:lnSpc>
                </a:pPr>
                <a:r>
                  <a:rPr lang="en-US" sz="2800" b="1">
                    <a:solidFill>
                      <a:srgbClr val="193960"/>
                    </a:solidFill>
                    <a:latin typeface="Noto Sans Bold"/>
                    <a:ea typeface="Noto Sans Bold"/>
                    <a:cs typeface="Noto Sans Bold"/>
                    <a:sym typeface="Noto Sans Bold"/>
                  </a:rPr>
                  <a:t>Invite Someone to Church Events</a:t>
                </a:r>
              </a:p>
            </p:txBody>
          </p:sp>
        </p:grpSp>
        <p:grpSp>
          <p:nvGrpSpPr>
            <p:cNvPr id="53" name="Group 53"/>
            <p:cNvGrpSpPr/>
            <p:nvPr/>
          </p:nvGrpSpPr>
          <p:grpSpPr>
            <a:xfrm>
              <a:off x="1702995" y="7738045"/>
              <a:ext cx="9034980" cy="750681"/>
              <a:chOff x="0" y="0"/>
              <a:chExt cx="8217408" cy="682752"/>
            </a:xfrm>
          </p:grpSpPr>
          <p:sp>
            <p:nvSpPr>
              <p:cNvPr id="54" name="Freeform 54"/>
              <p:cNvSpPr/>
              <p:nvPr/>
            </p:nvSpPr>
            <p:spPr>
              <a:xfrm>
                <a:off x="0" y="0"/>
                <a:ext cx="8217408" cy="682752"/>
              </a:xfrm>
              <a:custGeom>
                <a:avLst/>
                <a:gdLst/>
                <a:ahLst/>
                <a:cxnLst/>
                <a:rect l="l" t="t" r="r" b="b"/>
                <a:pathLst>
                  <a:path w="8217408" h="682752">
                    <a:moveTo>
                      <a:pt x="0" y="0"/>
                    </a:moveTo>
                    <a:lnTo>
                      <a:pt x="8217408" y="0"/>
                    </a:lnTo>
                    <a:lnTo>
                      <a:pt x="8217408" y="682752"/>
                    </a:lnTo>
                    <a:lnTo>
                      <a:pt x="0" y="682752"/>
                    </a:lnTo>
                    <a:close/>
                  </a:path>
                </a:pathLst>
              </a:custGeom>
              <a:blipFill>
                <a:blip r:embed="rId5">
                  <a:alphaModFix amt="0"/>
                </a:blip>
                <a:stretch>
                  <a:fillRect t="-184516" b="-184516"/>
                </a:stretch>
              </a:blipFill>
            </p:spPr>
            <p:txBody>
              <a:bodyPr/>
              <a:lstStyle/>
              <a:p>
                <a:endParaRPr lang="en-US"/>
              </a:p>
            </p:txBody>
          </p:sp>
          <p:sp>
            <p:nvSpPr>
              <p:cNvPr id="55" name="TextBox 55"/>
              <p:cNvSpPr txBox="1"/>
              <p:nvPr/>
            </p:nvSpPr>
            <p:spPr>
              <a:xfrm>
                <a:off x="0" y="-9525"/>
                <a:ext cx="8217408" cy="692277"/>
              </a:xfrm>
              <a:prstGeom prst="rect">
                <a:avLst/>
              </a:prstGeom>
            </p:spPr>
            <p:txBody>
              <a:bodyPr lIns="0" tIns="0" rIns="0" bIns="0" rtlCol="0" anchor="ctr"/>
              <a:lstStyle/>
              <a:p>
                <a:pPr algn="l">
                  <a:lnSpc>
                    <a:spcPts val="2520"/>
                  </a:lnSpc>
                </a:pPr>
                <a:r>
                  <a:rPr lang="en-US" sz="2100" i="1" dirty="0">
                    <a:solidFill>
                      <a:srgbClr val="000000"/>
                    </a:solidFill>
                    <a:latin typeface="Noto Sans" panose="020B0502040504020204" pitchFamily="34" charset="0"/>
                    <a:ea typeface="Noto Sans" panose="020B0502040504020204" pitchFamily="34" charset="0"/>
                    <a:cs typeface="Noto Sans" panose="020B0502040504020204" pitchFamily="34" charset="0"/>
                    <a:sym typeface="Aptos Italics"/>
                  </a:rPr>
                  <a:t>Public events launching in 2027</a:t>
                </a:r>
              </a:p>
            </p:txBody>
          </p:sp>
        </p:grpSp>
      </p:grpSp>
      <p:sp>
        <p:nvSpPr>
          <p:cNvPr id="56" name="AutoShape 56"/>
          <p:cNvSpPr/>
          <p:nvPr/>
        </p:nvSpPr>
        <p:spPr>
          <a:xfrm>
            <a:off x="7141741" y="1201448"/>
            <a:ext cx="28622" cy="7884105"/>
          </a:xfrm>
          <a:prstGeom prst="line">
            <a:avLst/>
          </a:prstGeom>
          <a:ln w="19050" cap="rnd">
            <a:solidFill>
              <a:srgbClr val="C49430"/>
            </a:solidFill>
            <a:prstDash val="solid"/>
            <a:headEnd type="none" w="sm" len="sm"/>
            <a:tailEnd type="none" w="sm" len="sm"/>
          </a:ln>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54873" y="4021912"/>
            <a:ext cx="11778263" cy="1432055"/>
          </a:xfrm>
          <a:prstGeom prst="rect">
            <a:avLst/>
          </a:prstGeom>
        </p:spPr>
        <p:txBody>
          <a:bodyPr lIns="0" tIns="0" rIns="0" bIns="0" rtlCol="0" anchor="t">
            <a:spAutoFit/>
          </a:bodyPr>
          <a:lstStyle/>
          <a:p>
            <a:pPr algn="ctr">
              <a:lnSpc>
                <a:spcPts val="10800"/>
              </a:lnSpc>
            </a:pPr>
            <a:r>
              <a:rPr lang="en-US" sz="9000" b="1" dirty="0">
                <a:solidFill>
                  <a:srgbClr val="C49430"/>
                </a:solidFill>
                <a:latin typeface="Oswald" pitchFamily="2" charset="77"/>
                <a:ea typeface="Oswald Bold"/>
                <a:cs typeface="Oswald Bold"/>
                <a:sym typeface="Oswald Bold"/>
              </a:rPr>
              <a:t>Q&amp;A</a:t>
            </a:r>
          </a:p>
        </p:txBody>
      </p:sp>
      <p:grpSp>
        <p:nvGrpSpPr>
          <p:cNvPr id="3" name="Group 3"/>
          <p:cNvGrpSpPr/>
          <p:nvPr/>
        </p:nvGrpSpPr>
        <p:grpSpPr>
          <a:xfrm>
            <a:off x="14839921" y="9129617"/>
            <a:ext cx="2954912" cy="572729"/>
            <a:chOff x="0" y="0"/>
            <a:chExt cx="3939883" cy="763638"/>
          </a:xfrm>
        </p:grpSpPr>
        <p:sp>
          <p:nvSpPr>
            <p:cNvPr id="4" name="Freeform 4"/>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2"/>
              <a:stretch>
                <a:fillRect l="-19" r="-18" b="1"/>
              </a:stretch>
            </a:blipFill>
          </p:spPr>
          <p:txBody>
            <a:bodyPr/>
            <a:lstStyle/>
            <a:p>
              <a:endParaRPr lang="en-US"/>
            </a:p>
          </p:txBody>
        </p:sp>
      </p:grpSp>
      <p:grpSp>
        <p:nvGrpSpPr>
          <p:cNvPr id="5" name="Group 5"/>
          <p:cNvGrpSpPr/>
          <p:nvPr/>
        </p:nvGrpSpPr>
        <p:grpSpPr>
          <a:xfrm>
            <a:off x="14846075" y="9145200"/>
            <a:ext cx="2954903" cy="570995"/>
            <a:chOff x="0" y="0"/>
            <a:chExt cx="3939870" cy="761327"/>
          </a:xfrm>
        </p:grpSpPr>
        <p:sp>
          <p:nvSpPr>
            <p:cNvPr id="6" name="Freeform 6"/>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3"/>
              <a:stretch>
                <a:fillRect t="-131" r="1" b="-128"/>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924"/>
            <a:ext cx="18287971" cy="10285076"/>
            <a:chOff x="0" y="0"/>
            <a:chExt cx="24383962" cy="13713435"/>
          </a:xfrm>
        </p:grpSpPr>
        <p:sp>
          <p:nvSpPr>
            <p:cNvPr id="3" name="Freeform 3"/>
            <p:cNvSpPr/>
            <p:nvPr/>
          </p:nvSpPr>
          <p:spPr>
            <a:xfrm>
              <a:off x="0" y="0"/>
              <a:ext cx="24384000" cy="13713461"/>
            </a:xfrm>
            <a:custGeom>
              <a:avLst/>
              <a:gdLst/>
              <a:ahLst/>
              <a:cxnLst/>
              <a:rect l="l" t="t" r="r" b="b"/>
              <a:pathLst>
                <a:path w="24384000" h="13713461">
                  <a:moveTo>
                    <a:pt x="0" y="0"/>
                  </a:moveTo>
                  <a:lnTo>
                    <a:pt x="24384000" y="0"/>
                  </a:lnTo>
                  <a:lnTo>
                    <a:pt x="24384000" y="13713461"/>
                  </a:lnTo>
                  <a:lnTo>
                    <a:pt x="0" y="13713461"/>
                  </a:lnTo>
                  <a:lnTo>
                    <a:pt x="0" y="0"/>
                  </a:lnTo>
                  <a:close/>
                </a:path>
              </a:pathLst>
            </a:custGeom>
            <a:blipFill>
              <a:blip r:embed="rId2"/>
              <a:stretch>
                <a:fillRect t="-18"/>
              </a:stretch>
            </a:blipFill>
          </p:spPr>
          <p:txBody>
            <a:bodyPr/>
            <a:lstStyle/>
            <a:p>
              <a:endParaRPr lang="en-US"/>
            </a:p>
          </p:txBody>
        </p:sp>
      </p:grpSp>
      <p:grpSp>
        <p:nvGrpSpPr>
          <p:cNvPr id="4" name="Group 4"/>
          <p:cNvGrpSpPr/>
          <p:nvPr/>
        </p:nvGrpSpPr>
        <p:grpSpPr>
          <a:xfrm>
            <a:off x="14839921" y="9129617"/>
            <a:ext cx="2954912" cy="572729"/>
            <a:chOff x="0" y="0"/>
            <a:chExt cx="3939883" cy="763638"/>
          </a:xfrm>
        </p:grpSpPr>
        <p:sp>
          <p:nvSpPr>
            <p:cNvPr id="5" name="Freeform 5"/>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sp>
        <p:nvSpPr>
          <p:cNvPr id="6" name="TextBox 6"/>
          <p:cNvSpPr txBox="1"/>
          <p:nvPr/>
        </p:nvSpPr>
        <p:spPr>
          <a:xfrm>
            <a:off x="2383231" y="1107958"/>
            <a:ext cx="13521509" cy="2134076"/>
          </a:xfrm>
          <a:prstGeom prst="rect">
            <a:avLst/>
          </a:prstGeom>
        </p:spPr>
        <p:txBody>
          <a:bodyPr lIns="0" tIns="0" rIns="0" bIns="0" rtlCol="0" anchor="t">
            <a:spAutoFit/>
          </a:bodyPr>
          <a:lstStyle/>
          <a:p>
            <a:pPr algn="ctr">
              <a:lnSpc>
                <a:spcPts val="8100"/>
              </a:lnSpc>
            </a:pPr>
            <a:r>
              <a:rPr lang="en-US" sz="6750">
                <a:solidFill>
                  <a:srgbClr val="FFFFFF"/>
                </a:solidFill>
                <a:latin typeface="Oswald"/>
                <a:ea typeface="Oswald"/>
                <a:cs typeface="Oswald"/>
                <a:sym typeface="Oswald"/>
              </a:rPr>
              <a:t>ALL THINGS NEW IS WHAT WE WILL PROCLAIM WITH ONE VOICE IN 2027.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6486525" y="2486025"/>
            <a:ext cx="5314950" cy="5314950"/>
            <a:chOff x="0" y="0"/>
            <a:chExt cx="7086600" cy="7086600"/>
          </a:xfrm>
        </p:grpSpPr>
        <p:sp>
          <p:nvSpPr>
            <p:cNvPr id="5" name="Freeform 5"/>
            <p:cNvSpPr/>
            <p:nvPr/>
          </p:nvSpPr>
          <p:spPr>
            <a:xfrm>
              <a:off x="0" y="0"/>
              <a:ext cx="7086600" cy="7086600"/>
            </a:xfrm>
            <a:custGeom>
              <a:avLst/>
              <a:gdLst/>
              <a:ahLst/>
              <a:cxnLst/>
              <a:rect l="l" t="t" r="r" b="b"/>
              <a:pathLst>
                <a:path w="7086600" h="7086600">
                  <a:moveTo>
                    <a:pt x="0" y="0"/>
                  </a:moveTo>
                  <a:lnTo>
                    <a:pt x="7086600" y="0"/>
                  </a:lnTo>
                  <a:lnTo>
                    <a:pt x="7086600" y="7086600"/>
                  </a:lnTo>
                  <a:lnTo>
                    <a:pt x="0" y="7086600"/>
                  </a:lnTo>
                  <a:lnTo>
                    <a:pt x="0" y="0"/>
                  </a:lnTo>
                  <a:close/>
                </a:path>
              </a:pathLst>
            </a:custGeom>
            <a:blipFill>
              <a:blip r:embed="rId3"/>
              <a:stretch>
                <a:fillRect/>
              </a:stretch>
            </a:blipFill>
          </p:spPr>
          <p:txBody>
            <a:bodyPr/>
            <a:lstStyle/>
            <a:p>
              <a:endParaRPr lang="en-US"/>
            </a:p>
          </p:txBody>
        </p:sp>
      </p:grpSp>
      <p:grpSp>
        <p:nvGrpSpPr>
          <p:cNvPr id="6" name="Group 6"/>
          <p:cNvGrpSpPr/>
          <p:nvPr/>
        </p:nvGrpSpPr>
        <p:grpSpPr>
          <a:xfrm>
            <a:off x="14839921" y="9129617"/>
            <a:ext cx="2954912" cy="572729"/>
            <a:chOff x="0" y="0"/>
            <a:chExt cx="3939883" cy="763638"/>
          </a:xfrm>
        </p:grpSpPr>
        <p:sp>
          <p:nvSpPr>
            <p:cNvPr id="7" name="Freeform 7"/>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4"/>
              <a:stretch>
                <a:fillRect l="-19" r="-18" b="1"/>
              </a:stretch>
            </a:blipFill>
          </p:spPr>
          <p:txBody>
            <a:bodyPr/>
            <a:lstStyle/>
            <a:p>
              <a:endParaRPr lang="en-US"/>
            </a:p>
          </p:txBody>
        </p:sp>
      </p:grpSp>
      <p:sp>
        <p:nvSpPr>
          <p:cNvPr id="8" name="TextBox 8"/>
          <p:cNvSpPr txBox="1"/>
          <p:nvPr/>
        </p:nvSpPr>
        <p:spPr>
          <a:xfrm>
            <a:off x="4663440" y="8091640"/>
            <a:ext cx="8961120" cy="583463"/>
          </a:xfrm>
          <a:prstGeom prst="rect">
            <a:avLst/>
          </a:prstGeom>
        </p:spPr>
        <p:txBody>
          <a:bodyPr lIns="0" tIns="0" rIns="0" bIns="0" rtlCol="0" anchor="t">
            <a:spAutoFit/>
          </a:bodyPr>
          <a:lstStyle/>
          <a:p>
            <a:pPr algn="ctr">
              <a:lnSpc>
                <a:spcPts val="3960"/>
              </a:lnSpc>
            </a:pPr>
            <a:r>
              <a:rPr lang="en-US" sz="3300">
                <a:solidFill>
                  <a:srgbClr val="FFFFFF"/>
                </a:solidFill>
                <a:latin typeface="Arimo"/>
                <a:ea typeface="Arimo"/>
                <a:cs typeface="Arimo"/>
                <a:sym typeface="Arimo"/>
              </a:rPr>
              <a:t>www.nadadventist.org/allthingsnew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13960"/>
        </a:solidFill>
        <a:effectLst/>
      </p:bgPr>
    </p:bg>
    <p:spTree>
      <p:nvGrpSpPr>
        <p:cNvPr id="1" name=""/>
        <p:cNvGrpSpPr/>
        <p:nvPr/>
      </p:nvGrpSpPr>
      <p:grpSpPr>
        <a:xfrm>
          <a:off x="0" y="0"/>
          <a:ext cx="0" cy="0"/>
          <a:chOff x="0" y="0"/>
          <a:chExt cx="0" cy="0"/>
        </a:xfrm>
      </p:grpSpPr>
      <p:sp>
        <p:nvSpPr>
          <p:cNvPr id="2" name="TextBox 2"/>
          <p:cNvSpPr txBox="1"/>
          <p:nvPr/>
        </p:nvSpPr>
        <p:spPr>
          <a:xfrm>
            <a:off x="3948703" y="4235253"/>
            <a:ext cx="10386060" cy="1497333"/>
          </a:xfrm>
          <a:prstGeom prst="rect">
            <a:avLst/>
          </a:prstGeom>
        </p:spPr>
        <p:txBody>
          <a:bodyPr lIns="0" tIns="0" rIns="0" bIns="0" rtlCol="0" anchor="t">
            <a:spAutoFit/>
          </a:bodyPr>
          <a:lstStyle/>
          <a:p>
            <a:pPr algn="ctr">
              <a:lnSpc>
                <a:spcPts val="12419"/>
              </a:lnSpc>
            </a:pPr>
            <a:r>
              <a:rPr lang="en-US" sz="9000" b="1" spc="450" dirty="0">
                <a:solidFill>
                  <a:srgbClr val="FFFFFF"/>
                </a:solidFill>
                <a:latin typeface="Oswald" pitchFamily="2" charset="77"/>
                <a:ea typeface="Oswald Bold"/>
                <a:cs typeface="Oswald Bold"/>
                <a:sym typeface="Oswald Bold"/>
              </a:rPr>
              <a:t>4 AREAS OF FOCUS</a:t>
            </a:r>
          </a:p>
        </p:txBody>
      </p:sp>
      <p:grpSp>
        <p:nvGrpSpPr>
          <p:cNvPr id="3" name="Group 3"/>
          <p:cNvGrpSpPr/>
          <p:nvPr/>
        </p:nvGrpSpPr>
        <p:grpSpPr>
          <a:xfrm>
            <a:off x="14839921" y="9129617"/>
            <a:ext cx="2954912" cy="572729"/>
            <a:chOff x="0" y="0"/>
            <a:chExt cx="3939883" cy="763638"/>
          </a:xfrm>
        </p:grpSpPr>
        <p:sp>
          <p:nvSpPr>
            <p:cNvPr id="4" name="Freeform 4"/>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2"/>
              <a:stretch>
                <a:fillRect l="-19" r="-18" b="1"/>
              </a:stretch>
            </a:blipFill>
          </p:spPr>
          <p:txBody>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1396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14846075" y="9145200"/>
            <a:ext cx="2954903" cy="570995"/>
            <a:chOff x="0" y="0"/>
            <a:chExt cx="3939870" cy="761327"/>
          </a:xfrm>
        </p:grpSpPr>
        <p:sp>
          <p:nvSpPr>
            <p:cNvPr id="5" name="Freeform 5"/>
            <p:cNvSpPr/>
            <p:nvPr/>
          </p:nvSpPr>
          <p:spPr>
            <a:xfrm>
              <a:off x="0" y="0"/>
              <a:ext cx="3939921" cy="761365"/>
            </a:xfrm>
            <a:custGeom>
              <a:avLst/>
              <a:gdLst/>
              <a:ahLst/>
              <a:cxnLst/>
              <a:rect l="l" t="t" r="r" b="b"/>
              <a:pathLst>
                <a:path w="3939921" h="761365">
                  <a:moveTo>
                    <a:pt x="0" y="0"/>
                  </a:moveTo>
                  <a:lnTo>
                    <a:pt x="3939921" y="0"/>
                  </a:lnTo>
                  <a:lnTo>
                    <a:pt x="3939921" y="761365"/>
                  </a:lnTo>
                  <a:lnTo>
                    <a:pt x="0" y="761365"/>
                  </a:lnTo>
                  <a:lnTo>
                    <a:pt x="0" y="0"/>
                  </a:lnTo>
                  <a:close/>
                </a:path>
              </a:pathLst>
            </a:custGeom>
            <a:blipFill>
              <a:blip r:embed="rId3"/>
              <a:stretch>
                <a:fillRect t="-131" r="1" b="-128"/>
              </a:stretch>
            </a:blipFill>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 y="182880"/>
            <a:ext cx="16459200" cy="1645920"/>
            <a:chOff x="0" y="0"/>
            <a:chExt cx="21945600" cy="2194560"/>
          </a:xfrm>
        </p:grpSpPr>
        <p:sp>
          <p:nvSpPr>
            <p:cNvPr id="3" name="Freeform 3"/>
            <p:cNvSpPr/>
            <p:nvPr/>
          </p:nvSpPr>
          <p:spPr>
            <a:xfrm>
              <a:off x="0" y="0"/>
              <a:ext cx="21945600" cy="2194560"/>
            </a:xfrm>
            <a:custGeom>
              <a:avLst/>
              <a:gdLst/>
              <a:ahLst/>
              <a:cxnLst/>
              <a:rect l="l" t="t" r="r" b="b"/>
              <a:pathLst>
                <a:path w="21945600" h="2194560">
                  <a:moveTo>
                    <a:pt x="0" y="0"/>
                  </a:moveTo>
                  <a:lnTo>
                    <a:pt x="21945600" y="0"/>
                  </a:lnTo>
                  <a:lnTo>
                    <a:pt x="21945600" y="2194560"/>
                  </a:lnTo>
                  <a:lnTo>
                    <a:pt x="0" y="2194560"/>
                  </a:lnTo>
                  <a:close/>
                </a:path>
              </a:pathLst>
            </a:custGeom>
            <a:blipFill>
              <a:blip r:embed="rId3">
                <a:alphaModFix amt="0"/>
              </a:blip>
              <a:stretch>
                <a:fillRect t="-144850" b="-144850"/>
              </a:stretch>
            </a:blipFill>
          </p:spPr>
          <p:txBody>
            <a:bodyPr/>
            <a:lstStyle/>
            <a:p>
              <a:endParaRPr lang="en-US"/>
            </a:p>
          </p:txBody>
        </p:sp>
        <p:sp>
          <p:nvSpPr>
            <p:cNvPr id="4" name="TextBox 4"/>
            <p:cNvSpPr txBox="1"/>
            <p:nvPr/>
          </p:nvSpPr>
          <p:spPr>
            <a:xfrm>
              <a:off x="0" y="-9525"/>
              <a:ext cx="21945600" cy="2204085"/>
            </a:xfrm>
            <a:prstGeom prst="rect">
              <a:avLst/>
            </a:prstGeom>
          </p:spPr>
          <p:txBody>
            <a:bodyPr lIns="0" tIns="0" rIns="0" bIns="0" rtlCol="0" anchor="ctr"/>
            <a:lstStyle/>
            <a:p>
              <a:pPr algn="ctr">
                <a:lnSpc>
                  <a:spcPts val="8100"/>
                </a:lnSpc>
              </a:pPr>
              <a:r>
                <a:rPr lang="en-US" sz="6750" b="1" dirty="0">
                  <a:solidFill>
                    <a:srgbClr val="C49430"/>
                  </a:solidFill>
                  <a:latin typeface="Oswald" pitchFamily="2" charset="77"/>
                  <a:ea typeface="Oswald Bold"/>
                  <a:cs typeface="Oswald Bold"/>
                  <a:sym typeface="Oswald Bold"/>
                </a:rPr>
                <a:t>INITIATIVE TIMELINE</a:t>
              </a:r>
            </a:p>
          </p:txBody>
        </p:sp>
      </p:grpSp>
      <p:grpSp>
        <p:nvGrpSpPr>
          <p:cNvPr id="5" name="Group 5"/>
          <p:cNvGrpSpPr/>
          <p:nvPr/>
        </p:nvGrpSpPr>
        <p:grpSpPr>
          <a:xfrm>
            <a:off x="1406690" y="5259705"/>
            <a:ext cx="16890835" cy="87630"/>
            <a:chOff x="0" y="0"/>
            <a:chExt cx="22521113" cy="116840"/>
          </a:xfrm>
        </p:grpSpPr>
        <p:sp>
          <p:nvSpPr>
            <p:cNvPr id="6" name="Freeform 6"/>
            <p:cNvSpPr/>
            <p:nvPr/>
          </p:nvSpPr>
          <p:spPr>
            <a:xfrm>
              <a:off x="0" y="0"/>
              <a:ext cx="22521163" cy="116840"/>
            </a:xfrm>
            <a:custGeom>
              <a:avLst/>
              <a:gdLst/>
              <a:ahLst/>
              <a:cxnLst/>
              <a:rect l="l" t="t" r="r" b="b"/>
              <a:pathLst>
                <a:path w="22521163" h="116840">
                  <a:moveTo>
                    <a:pt x="0" y="0"/>
                  </a:moveTo>
                  <a:lnTo>
                    <a:pt x="22521163" y="0"/>
                  </a:lnTo>
                  <a:lnTo>
                    <a:pt x="22521163" y="116840"/>
                  </a:lnTo>
                  <a:lnTo>
                    <a:pt x="0" y="116840"/>
                  </a:lnTo>
                  <a:close/>
                </a:path>
              </a:pathLst>
            </a:custGeom>
            <a:solidFill>
              <a:srgbClr val="1A2744"/>
            </a:solidFill>
            <a:ln w="19050" cap="sq">
              <a:solidFill>
                <a:srgbClr val="1A2744"/>
              </a:solidFill>
              <a:prstDash val="solid"/>
              <a:miter/>
            </a:ln>
          </p:spPr>
          <p:txBody>
            <a:bodyPr/>
            <a:lstStyle/>
            <a:p>
              <a:endParaRPr lang="en-US"/>
            </a:p>
          </p:txBody>
        </p:sp>
      </p:grpSp>
      <p:grpSp>
        <p:nvGrpSpPr>
          <p:cNvPr id="7" name="Group 7"/>
          <p:cNvGrpSpPr/>
          <p:nvPr/>
        </p:nvGrpSpPr>
        <p:grpSpPr>
          <a:xfrm>
            <a:off x="904875" y="5001387"/>
            <a:ext cx="604266" cy="604266"/>
            <a:chOff x="0" y="0"/>
            <a:chExt cx="805688" cy="805688"/>
          </a:xfrm>
        </p:grpSpPr>
        <p:sp>
          <p:nvSpPr>
            <p:cNvPr id="8" name="Freeform 8"/>
            <p:cNvSpPr/>
            <p:nvPr/>
          </p:nvSpPr>
          <p:spPr>
            <a:xfrm>
              <a:off x="0" y="0"/>
              <a:ext cx="805688" cy="805688"/>
            </a:xfrm>
            <a:custGeom>
              <a:avLst/>
              <a:gdLst/>
              <a:ahLst/>
              <a:cxnLst/>
              <a:rect l="l" t="t" r="r" b="b"/>
              <a:pathLst>
                <a:path w="805688" h="805688">
                  <a:moveTo>
                    <a:pt x="0" y="402844"/>
                  </a:moveTo>
                  <a:cubicBezTo>
                    <a:pt x="0" y="180340"/>
                    <a:pt x="180340" y="0"/>
                    <a:pt x="402844" y="0"/>
                  </a:cubicBezTo>
                  <a:cubicBezTo>
                    <a:pt x="625348" y="0"/>
                    <a:pt x="805688" y="180340"/>
                    <a:pt x="805688" y="402844"/>
                  </a:cubicBezTo>
                  <a:cubicBezTo>
                    <a:pt x="805688" y="625348"/>
                    <a:pt x="625348" y="805688"/>
                    <a:pt x="402844" y="805688"/>
                  </a:cubicBezTo>
                  <a:cubicBezTo>
                    <a:pt x="180340" y="805688"/>
                    <a:pt x="0" y="625348"/>
                    <a:pt x="0" y="402844"/>
                  </a:cubicBezTo>
                  <a:close/>
                </a:path>
              </a:pathLst>
            </a:custGeom>
            <a:solidFill>
              <a:srgbClr val="C9A84C"/>
            </a:solidFill>
            <a:ln w="19050" cap="sq">
              <a:solidFill>
                <a:srgbClr val="C9A84C"/>
              </a:solidFill>
              <a:prstDash val="solid"/>
              <a:miter/>
            </a:ln>
          </p:spPr>
          <p:txBody>
            <a:bodyPr/>
            <a:lstStyle/>
            <a:p>
              <a:endParaRPr lang="en-US"/>
            </a:p>
          </p:txBody>
        </p:sp>
      </p:grpSp>
      <p:grpSp>
        <p:nvGrpSpPr>
          <p:cNvPr id="9" name="Group 9"/>
          <p:cNvGrpSpPr/>
          <p:nvPr/>
        </p:nvGrpSpPr>
        <p:grpSpPr>
          <a:xfrm>
            <a:off x="1179195" y="2916555"/>
            <a:ext cx="83058" cy="2103882"/>
            <a:chOff x="0" y="0"/>
            <a:chExt cx="110744" cy="2805176"/>
          </a:xfrm>
        </p:grpSpPr>
        <p:sp>
          <p:nvSpPr>
            <p:cNvPr id="10" name="Freeform 10"/>
            <p:cNvSpPr/>
            <p:nvPr/>
          </p:nvSpPr>
          <p:spPr>
            <a:xfrm>
              <a:off x="0" y="0"/>
              <a:ext cx="110744" cy="2805176"/>
            </a:xfrm>
            <a:custGeom>
              <a:avLst/>
              <a:gdLst/>
              <a:ahLst/>
              <a:cxnLst/>
              <a:rect l="l" t="t" r="r" b="b"/>
              <a:pathLst>
                <a:path w="110744" h="2805176">
                  <a:moveTo>
                    <a:pt x="0" y="0"/>
                  </a:moveTo>
                  <a:lnTo>
                    <a:pt x="110744" y="0"/>
                  </a:lnTo>
                  <a:lnTo>
                    <a:pt x="110744" y="2805176"/>
                  </a:lnTo>
                  <a:lnTo>
                    <a:pt x="0" y="2805176"/>
                  </a:lnTo>
                  <a:close/>
                </a:path>
              </a:pathLst>
            </a:custGeom>
            <a:solidFill>
              <a:srgbClr val="C9A84C"/>
            </a:solidFill>
            <a:ln w="19050" cap="sq">
              <a:solidFill>
                <a:srgbClr val="C9A84C"/>
              </a:solidFill>
              <a:prstDash val="solid"/>
              <a:miter/>
            </a:ln>
          </p:spPr>
          <p:txBody>
            <a:bodyPr/>
            <a:lstStyle/>
            <a:p>
              <a:endParaRPr lang="en-US"/>
            </a:p>
          </p:txBody>
        </p:sp>
      </p:grpSp>
      <p:grpSp>
        <p:nvGrpSpPr>
          <p:cNvPr id="11" name="Group 11"/>
          <p:cNvGrpSpPr/>
          <p:nvPr/>
        </p:nvGrpSpPr>
        <p:grpSpPr>
          <a:xfrm>
            <a:off x="182880" y="1554480"/>
            <a:ext cx="2194560" cy="914400"/>
            <a:chOff x="0" y="0"/>
            <a:chExt cx="2926080" cy="1219200"/>
          </a:xfrm>
        </p:grpSpPr>
        <p:sp>
          <p:nvSpPr>
            <p:cNvPr id="12" name="Freeform 12"/>
            <p:cNvSpPr/>
            <p:nvPr/>
          </p:nvSpPr>
          <p:spPr>
            <a:xfrm>
              <a:off x="0" y="0"/>
              <a:ext cx="2926080" cy="1219200"/>
            </a:xfrm>
            <a:custGeom>
              <a:avLst/>
              <a:gdLst/>
              <a:ahLst/>
              <a:cxnLst/>
              <a:rect l="l" t="t" r="r" b="b"/>
              <a:pathLst>
                <a:path w="2926080" h="1219200">
                  <a:moveTo>
                    <a:pt x="0" y="0"/>
                  </a:moveTo>
                  <a:lnTo>
                    <a:pt x="2926080" y="0"/>
                  </a:lnTo>
                  <a:lnTo>
                    <a:pt x="2926080" y="1219200"/>
                  </a:lnTo>
                  <a:lnTo>
                    <a:pt x="0" y="1219200"/>
                  </a:lnTo>
                  <a:close/>
                </a:path>
              </a:pathLst>
            </a:custGeom>
            <a:blipFill>
              <a:blip r:embed="rId3">
                <a:alphaModFix amt="0"/>
              </a:blip>
              <a:stretch>
                <a:fillRect l="-3459" r="-3459"/>
              </a:stretch>
            </a:blipFill>
          </p:spPr>
          <p:txBody>
            <a:bodyPr/>
            <a:lstStyle/>
            <a:p>
              <a:endParaRPr lang="en-US"/>
            </a:p>
          </p:txBody>
        </p:sp>
        <p:sp>
          <p:nvSpPr>
            <p:cNvPr id="13" name="TextBox 13"/>
            <p:cNvSpPr txBox="1"/>
            <p:nvPr/>
          </p:nvSpPr>
          <p:spPr>
            <a:xfrm>
              <a:off x="0" y="0"/>
              <a:ext cx="2926080" cy="1219200"/>
            </a:xfrm>
            <a:prstGeom prst="rect">
              <a:avLst/>
            </a:prstGeom>
          </p:spPr>
          <p:txBody>
            <a:bodyPr lIns="0" tIns="0" rIns="0" bIns="0" rtlCol="0" anchor="ctr"/>
            <a:lstStyle/>
            <a:p>
              <a:pPr algn="ctr">
                <a:lnSpc>
                  <a:spcPts val="2280"/>
                </a:lnSpc>
              </a:pPr>
              <a:r>
                <a:rPr lang="en-US" sz="1900">
                  <a:solidFill>
                    <a:srgbClr val="C9A84C"/>
                  </a:solidFill>
                  <a:latin typeface="Oswald"/>
                  <a:ea typeface="Oswald"/>
                  <a:cs typeface="Oswald"/>
                  <a:sym typeface="Oswald"/>
                </a:rPr>
                <a:t>LAUNCH</a:t>
              </a:r>
            </a:p>
            <a:p>
              <a:pPr algn="ctr">
                <a:lnSpc>
                  <a:spcPts val="2280"/>
                </a:lnSpc>
              </a:pPr>
              <a:r>
                <a:rPr lang="en-US" sz="1900">
                  <a:solidFill>
                    <a:srgbClr val="C9A84C"/>
                  </a:solidFill>
                  <a:latin typeface="Oswald"/>
                  <a:ea typeface="Oswald"/>
                  <a:cs typeface="Oswald"/>
                  <a:sym typeface="Oswald"/>
                </a:rPr>
                <a:t>DAY OF PRAYER</a:t>
              </a:r>
            </a:p>
          </p:txBody>
        </p:sp>
      </p:grpSp>
      <p:grpSp>
        <p:nvGrpSpPr>
          <p:cNvPr id="14" name="Group 14"/>
          <p:cNvGrpSpPr/>
          <p:nvPr/>
        </p:nvGrpSpPr>
        <p:grpSpPr>
          <a:xfrm>
            <a:off x="123444" y="2194560"/>
            <a:ext cx="2194560" cy="694944"/>
            <a:chOff x="0" y="0"/>
            <a:chExt cx="2926080" cy="926592"/>
          </a:xfrm>
        </p:grpSpPr>
        <p:sp>
          <p:nvSpPr>
            <p:cNvPr id="15" name="Freeform 15"/>
            <p:cNvSpPr/>
            <p:nvPr/>
          </p:nvSpPr>
          <p:spPr>
            <a:xfrm>
              <a:off x="0" y="0"/>
              <a:ext cx="2926080" cy="926592"/>
            </a:xfrm>
            <a:custGeom>
              <a:avLst/>
              <a:gdLst/>
              <a:ahLst/>
              <a:cxnLst/>
              <a:rect l="l" t="t" r="r" b="b"/>
              <a:pathLst>
                <a:path w="2926080" h="926592">
                  <a:moveTo>
                    <a:pt x="0" y="0"/>
                  </a:moveTo>
                  <a:lnTo>
                    <a:pt x="2926080" y="0"/>
                  </a:lnTo>
                  <a:lnTo>
                    <a:pt x="2926080" y="926592"/>
                  </a:lnTo>
                  <a:lnTo>
                    <a:pt x="0" y="926592"/>
                  </a:lnTo>
                  <a:close/>
                </a:path>
              </a:pathLst>
            </a:custGeom>
            <a:blipFill>
              <a:blip r:embed="rId3">
                <a:alphaModFix amt="0"/>
              </a:blip>
              <a:stretch>
                <a:fillRect t="-11531" b="-11531"/>
              </a:stretch>
            </a:blipFill>
          </p:spPr>
          <p:txBody>
            <a:bodyPr/>
            <a:lstStyle/>
            <a:p>
              <a:endParaRPr lang="en-US"/>
            </a:p>
          </p:txBody>
        </p:sp>
        <p:sp>
          <p:nvSpPr>
            <p:cNvPr id="16" name="TextBox 16"/>
            <p:cNvSpPr txBox="1"/>
            <p:nvPr/>
          </p:nvSpPr>
          <p:spPr>
            <a:xfrm>
              <a:off x="0" y="0"/>
              <a:ext cx="2926080" cy="926592"/>
            </a:xfrm>
            <a:prstGeom prst="rect">
              <a:avLst/>
            </a:prstGeom>
          </p:spPr>
          <p:txBody>
            <a:bodyPr lIns="0" tIns="0" rIns="0" bIns="0" rtlCol="0" anchor="ctr"/>
            <a:lstStyle/>
            <a:p>
              <a:pPr algn="ctr">
                <a:lnSpc>
                  <a:spcPts val="2039"/>
                </a:lnSpc>
              </a:pPr>
              <a:r>
                <a:rPr lang="en-US" sz="1699" i="1">
                  <a:solidFill>
                    <a:srgbClr val="193960"/>
                  </a:solidFill>
                  <a:latin typeface="Noto Sans Italics"/>
                  <a:ea typeface="Noto Sans Italics"/>
                  <a:cs typeface="Noto Sans Italics"/>
                  <a:sym typeface="Noto Sans Italics"/>
                </a:rPr>
                <a:t>Sept 5</a:t>
              </a:r>
            </a:p>
            <a:p>
              <a:pPr algn="ctr">
                <a:lnSpc>
                  <a:spcPts val="2039"/>
                </a:lnSpc>
              </a:pPr>
              <a:r>
                <a:rPr lang="en-US" sz="1699" i="1">
                  <a:solidFill>
                    <a:srgbClr val="193960"/>
                  </a:solidFill>
                  <a:latin typeface="Noto Sans Italics"/>
                  <a:ea typeface="Noto Sans Italics"/>
                  <a:cs typeface="Noto Sans Italics"/>
                  <a:sym typeface="Noto Sans Italics"/>
                </a:rPr>
                <a:t>2026</a:t>
              </a:r>
            </a:p>
          </p:txBody>
        </p:sp>
      </p:grpSp>
      <p:grpSp>
        <p:nvGrpSpPr>
          <p:cNvPr id="17" name="Group 17"/>
          <p:cNvGrpSpPr/>
          <p:nvPr/>
        </p:nvGrpSpPr>
        <p:grpSpPr>
          <a:xfrm>
            <a:off x="3830955" y="5001387"/>
            <a:ext cx="604266" cy="604266"/>
            <a:chOff x="0" y="0"/>
            <a:chExt cx="805688" cy="805688"/>
          </a:xfrm>
        </p:grpSpPr>
        <p:sp>
          <p:nvSpPr>
            <p:cNvPr id="18" name="Freeform 18"/>
            <p:cNvSpPr/>
            <p:nvPr/>
          </p:nvSpPr>
          <p:spPr>
            <a:xfrm>
              <a:off x="0" y="0"/>
              <a:ext cx="805688" cy="805688"/>
            </a:xfrm>
            <a:custGeom>
              <a:avLst/>
              <a:gdLst/>
              <a:ahLst/>
              <a:cxnLst/>
              <a:rect l="l" t="t" r="r" b="b"/>
              <a:pathLst>
                <a:path w="805688" h="805688">
                  <a:moveTo>
                    <a:pt x="0" y="402844"/>
                  </a:moveTo>
                  <a:cubicBezTo>
                    <a:pt x="0" y="180340"/>
                    <a:pt x="180340" y="0"/>
                    <a:pt x="402844" y="0"/>
                  </a:cubicBezTo>
                  <a:cubicBezTo>
                    <a:pt x="625348" y="0"/>
                    <a:pt x="805688" y="180340"/>
                    <a:pt x="805688" y="402844"/>
                  </a:cubicBezTo>
                  <a:cubicBezTo>
                    <a:pt x="805688" y="625348"/>
                    <a:pt x="625348" y="805688"/>
                    <a:pt x="402844" y="805688"/>
                  </a:cubicBezTo>
                  <a:cubicBezTo>
                    <a:pt x="180340" y="805688"/>
                    <a:pt x="0" y="625348"/>
                    <a:pt x="0" y="402844"/>
                  </a:cubicBezTo>
                  <a:close/>
                </a:path>
              </a:pathLst>
            </a:custGeom>
            <a:solidFill>
              <a:srgbClr val="1A4B8A"/>
            </a:solidFill>
            <a:ln w="19050" cap="sq">
              <a:solidFill>
                <a:srgbClr val="1A4B8A"/>
              </a:solidFill>
              <a:prstDash val="solid"/>
              <a:miter/>
            </a:ln>
          </p:spPr>
          <p:txBody>
            <a:bodyPr/>
            <a:lstStyle/>
            <a:p>
              <a:endParaRPr lang="en-US"/>
            </a:p>
          </p:txBody>
        </p:sp>
      </p:grpSp>
      <p:grpSp>
        <p:nvGrpSpPr>
          <p:cNvPr id="19" name="Group 19"/>
          <p:cNvGrpSpPr/>
          <p:nvPr/>
        </p:nvGrpSpPr>
        <p:grpSpPr>
          <a:xfrm>
            <a:off x="4105275" y="5586603"/>
            <a:ext cx="83058" cy="2030730"/>
            <a:chOff x="0" y="0"/>
            <a:chExt cx="110744" cy="2707640"/>
          </a:xfrm>
        </p:grpSpPr>
        <p:sp>
          <p:nvSpPr>
            <p:cNvPr id="20" name="Freeform 20"/>
            <p:cNvSpPr/>
            <p:nvPr/>
          </p:nvSpPr>
          <p:spPr>
            <a:xfrm>
              <a:off x="0" y="0"/>
              <a:ext cx="110744" cy="2707640"/>
            </a:xfrm>
            <a:custGeom>
              <a:avLst/>
              <a:gdLst/>
              <a:ahLst/>
              <a:cxnLst/>
              <a:rect l="l" t="t" r="r" b="b"/>
              <a:pathLst>
                <a:path w="110744" h="2707640">
                  <a:moveTo>
                    <a:pt x="0" y="0"/>
                  </a:moveTo>
                  <a:lnTo>
                    <a:pt x="110744" y="0"/>
                  </a:lnTo>
                  <a:lnTo>
                    <a:pt x="110744" y="2707640"/>
                  </a:lnTo>
                  <a:lnTo>
                    <a:pt x="0" y="2707640"/>
                  </a:lnTo>
                  <a:close/>
                </a:path>
              </a:pathLst>
            </a:custGeom>
            <a:solidFill>
              <a:srgbClr val="1A4B8A"/>
            </a:solidFill>
            <a:ln w="19050" cap="sq">
              <a:solidFill>
                <a:srgbClr val="1A4B8A"/>
              </a:solidFill>
              <a:prstDash val="solid"/>
              <a:miter/>
            </a:ln>
          </p:spPr>
          <p:txBody>
            <a:bodyPr/>
            <a:lstStyle/>
            <a:p>
              <a:endParaRPr lang="en-US"/>
            </a:p>
          </p:txBody>
        </p:sp>
      </p:grpSp>
      <p:grpSp>
        <p:nvGrpSpPr>
          <p:cNvPr id="21" name="Group 21"/>
          <p:cNvGrpSpPr/>
          <p:nvPr/>
        </p:nvGrpSpPr>
        <p:grpSpPr>
          <a:xfrm>
            <a:off x="3108960" y="7717536"/>
            <a:ext cx="2194560" cy="914400"/>
            <a:chOff x="0" y="0"/>
            <a:chExt cx="2926080" cy="1219200"/>
          </a:xfrm>
        </p:grpSpPr>
        <p:sp>
          <p:nvSpPr>
            <p:cNvPr id="22" name="Freeform 22"/>
            <p:cNvSpPr/>
            <p:nvPr/>
          </p:nvSpPr>
          <p:spPr>
            <a:xfrm>
              <a:off x="0" y="0"/>
              <a:ext cx="2926080" cy="1219200"/>
            </a:xfrm>
            <a:custGeom>
              <a:avLst/>
              <a:gdLst/>
              <a:ahLst/>
              <a:cxnLst/>
              <a:rect l="l" t="t" r="r" b="b"/>
              <a:pathLst>
                <a:path w="2926080" h="1219200">
                  <a:moveTo>
                    <a:pt x="0" y="0"/>
                  </a:moveTo>
                  <a:lnTo>
                    <a:pt x="2926080" y="0"/>
                  </a:lnTo>
                  <a:lnTo>
                    <a:pt x="2926080" y="1219200"/>
                  </a:lnTo>
                  <a:lnTo>
                    <a:pt x="0" y="1219200"/>
                  </a:lnTo>
                  <a:close/>
                </a:path>
              </a:pathLst>
            </a:custGeom>
            <a:blipFill>
              <a:blip r:embed="rId3">
                <a:alphaModFix amt="0"/>
              </a:blip>
              <a:stretch>
                <a:fillRect l="-3459" r="-3459"/>
              </a:stretch>
            </a:blipFill>
          </p:spPr>
          <p:txBody>
            <a:bodyPr/>
            <a:lstStyle/>
            <a:p>
              <a:endParaRPr lang="en-US"/>
            </a:p>
          </p:txBody>
        </p:sp>
        <p:sp>
          <p:nvSpPr>
            <p:cNvPr id="23" name="TextBox 23"/>
            <p:cNvSpPr txBox="1"/>
            <p:nvPr/>
          </p:nvSpPr>
          <p:spPr>
            <a:xfrm>
              <a:off x="0" y="0"/>
              <a:ext cx="2926080" cy="1219200"/>
            </a:xfrm>
            <a:prstGeom prst="rect">
              <a:avLst/>
            </a:prstGeom>
          </p:spPr>
          <p:txBody>
            <a:bodyPr lIns="0" tIns="0" rIns="0" bIns="0" rtlCol="0" anchor="ctr"/>
            <a:lstStyle/>
            <a:p>
              <a:pPr algn="ctr">
                <a:lnSpc>
                  <a:spcPts val="2280"/>
                </a:lnSpc>
              </a:pPr>
              <a:r>
                <a:rPr lang="en-US" sz="1900">
                  <a:solidFill>
                    <a:srgbClr val="1A4B8A"/>
                  </a:solidFill>
                  <a:latin typeface="Oswald"/>
                  <a:ea typeface="Oswald"/>
                  <a:cs typeface="Oswald"/>
                  <a:sym typeface="Oswald"/>
                </a:rPr>
                <a:t>PRAY</a:t>
              </a:r>
            </a:p>
            <a:p>
              <a:pPr algn="ctr">
                <a:lnSpc>
                  <a:spcPts val="2280"/>
                </a:lnSpc>
              </a:pPr>
              <a:r>
                <a:rPr lang="en-US" sz="1900">
                  <a:solidFill>
                    <a:srgbClr val="1A4B8A"/>
                  </a:solidFill>
                  <a:latin typeface="Oswald"/>
                  <a:ea typeface="Oswald"/>
                  <a:cs typeface="Oswald"/>
                  <a:sym typeface="Oswald"/>
                </a:rPr>
                <a:t>LIKE JESUS</a:t>
              </a:r>
            </a:p>
          </p:txBody>
        </p:sp>
      </p:grpSp>
      <p:grpSp>
        <p:nvGrpSpPr>
          <p:cNvPr id="24" name="Group 24"/>
          <p:cNvGrpSpPr/>
          <p:nvPr/>
        </p:nvGrpSpPr>
        <p:grpSpPr>
          <a:xfrm>
            <a:off x="3108960" y="8394192"/>
            <a:ext cx="2194560" cy="694944"/>
            <a:chOff x="0" y="0"/>
            <a:chExt cx="2926080" cy="926592"/>
          </a:xfrm>
        </p:grpSpPr>
        <p:sp>
          <p:nvSpPr>
            <p:cNvPr id="25" name="Freeform 25"/>
            <p:cNvSpPr/>
            <p:nvPr/>
          </p:nvSpPr>
          <p:spPr>
            <a:xfrm>
              <a:off x="0" y="0"/>
              <a:ext cx="2926080" cy="926592"/>
            </a:xfrm>
            <a:custGeom>
              <a:avLst/>
              <a:gdLst/>
              <a:ahLst/>
              <a:cxnLst/>
              <a:rect l="l" t="t" r="r" b="b"/>
              <a:pathLst>
                <a:path w="2926080" h="926592">
                  <a:moveTo>
                    <a:pt x="0" y="0"/>
                  </a:moveTo>
                  <a:lnTo>
                    <a:pt x="2926080" y="0"/>
                  </a:lnTo>
                  <a:lnTo>
                    <a:pt x="2926080" y="926592"/>
                  </a:lnTo>
                  <a:lnTo>
                    <a:pt x="0" y="926592"/>
                  </a:lnTo>
                  <a:close/>
                </a:path>
              </a:pathLst>
            </a:custGeom>
            <a:blipFill>
              <a:blip r:embed="rId3">
                <a:alphaModFix amt="0"/>
              </a:blip>
              <a:stretch>
                <a:fillRect t="-11531" b="-11531"/>
              </a:stretch>
            </a:blipFill>
          </p:spPr>
          <p:txBody>
            <a:bodyPr/>
            <a:lstStyle/>
            <a:p>
              <a:endParaRPr lang="en-US"/>
            </a:p>
          </p:txBody>
        </p:sp>
        <p:sp>
          <p:nvSpPr>
            <p:cNvPr id="26" name="TextBox 26"/>
            <p:cNvSpPr txBox="1"/>
            <p:nvPr/>
          </p:nvSpPr>
          <p:spPr>
            <a:xfrm>
              <a:off x="0" y="0"/>
              <a:ext cx="2926080" cy="926592"/>
            </a:xfrm>
            <a:prstGeom prst="rect">
              <a:avLst/>
            </a:prstGeom>
          </p:spPr>
          <p:txBody>
            <a:bodyPr lIns="0" tIns="0" rIns="0" bIns="0" rtlCol="0" anchor="ctr"/>
            <a:lstStyle/>
            <a:p>
              <a:pPr algn="ctr">
                <a:lnSpc>
                  <a:spcPts val="2039"/>
                </a:lnSpc>
              </a:pPr>
              <a:r>
                <a:rPr lang="en-US" sz="1699" i="1">
                  <a:solidFill>
                    <a:srgbClr val="193960"/>
                  </a:solidFill>
                  <a:latin typeface="Noto Sans Italics"/>
                  <a:ea typeface="Noto Sans Italics"/>
                  <a:cs typeface="Noto Sans Italics"/>
                  <a:sym typeface="Noto Sans Italics"/>
                </a:rPr>
                <a:t>Sep '26</a:t>
              </a:r>
            </a:p>
            <a:p>
              <a:pPr algn="ctr">
                <a:lnSpc>
                  <a:spcPts val="2039"/>
                </a:lnSpc>
              </a:pPr>
              <a:r>
                <a:rPr lang="en-US" sz="1699" i="1">
                  <a:solidFill>
                    <a:srgbClr val="193960"/>
                  </a:solidFill>
                  <a:latin typeface="Noto Sans Italics"/>
                  <a:ea typeface="Noto Sans Italics"/>
                  <a:cs typeface="Noto Sans Italics"/>
                  <a:sym typeface="Noto Sans Italics"/>
                </a:rPr>
                <a:t>Mar '27</a:t>
              </a:r>
            </a:p>
          </p:txBody>
        </p:sp>
      </p:grpSp>
      <p:grpSp>
        <p:nvGrpSpPr>
          <p:cNvPr id="27" name="Group 27"/>
          <p:cNvGrpSpPr/>
          <p:nvPr/>
        </p:nvGrpSpPr>
        <p:grpSpPr>
          <a:xfrm>
            <a:off x="7305675" y="5001387"/>
            <a:ext cx="604266" cy="604266"/>
            <a:chOff x="0" y="0"/>
            <a:chExt cx="805688" cy="805688"/>
          </a:xfrm>
        </p:grpSpPr>
        <p:sp>
          <p:nvSpPr>
            <p:cNvPr id="28" name="Freeform 28"/>
            <p:cNvSpPr/>
            <p:nvPr/>
          </p:nvSpPr>
          <p:spPr>
            <a:xfrm>
              <a:off x="0" y="0"/>
              <a:ext cx="805688" cy="805688"/>
            </a:xfrm>
            <a:custGeom>
              <a:avLst/>
              <a:gdLst/>
              <a:ahLst/>
              <a:cxnLst/>
              <a:rect l="l" t="t" r="r" b="b"/>
              <a:pathLst>
                <a:path w="805688" h="805688">
                  <a:moveTo>
                    <a:pt x="0" y="402844"/>
                  </a:moveTo>
                  <a:cubicBezTo>
                    <a:pt x="0" y="180340"/>
                    <a:pt x="180340" y="0"/>
                    <a:pt x="402844" y="0"/>
                  </a:cubicBezTo>
                  <a:cubicBezTo>
                    <a:pt x="625348" y="0"/>
                    <a:pt x="805688" y="180340"/>
                    <a:pt x="805688" y="402844"/>
                  </a:cubicBezTo>
                  <a:cubicBezTo>
                    <a:pt x="805688" y="625348"/>
                    <a:pt x="625348" y="805688"/>
                    <a:pt x="402844" y="805688"/>
                  </a:cubicBezTo>
                  <a:cubicBezTo>
                    <a:pt x="180340" y="805688"/>
                    <a:pt x="0" y="625348"/>
                    <a:pt x="0" y="402844"/>
                  </a:cubicBezTo>
                  <a:close/>
                </a:path>
              </a:pathLst>
            </a:custGeom>
            <a:solidFill>
              <a:srgbClr val="1E6B8A"/>
            </a:solidFill>
            <a:ln w="19050" cap="sq">
              <a:solidFill>
                <a:srgbClr val="1E6B8A"/>
              </a:solidFill>
              <a:prstDash val="solid"/>
              <a:miter/>
            </a:ln>
          </p:spPr>
          <p:txBody>
            <a:bodyPr/>
            <a:lstStyle/>
            <a:p>
              <a:endParaRPr lang="en-US"/>
            </a:p>
          </p:txBody>
        </p:sp>
      </p:grpSp>
      <p:grpSp>
        <p:nvGrpSpPr>
          <p:cNvPr id="29" name="Group 29"/>
          <p:cNvGrpSpPr/>
          <p:nvPr/>
        </p:nvGrpSpPr>
        <p:grpSpPr>
          <a:xfrm>
            <a:off x="7579995" y="2916555"/>
            <a:ext cx="83058" cy="2103882"/>
            <a:chOff x="0" y="0"/>
            <a:chExt cx="110744" cy="2805176"/>
          </a:xfrm>
        </p:grpSpPr>
        <p:sp>
          <p:nvSpPr>
            <p:cNvPr id="30" name="Freeform 30"/>
            <p:cNvSpPr/>
            <p:nvPr/>
          </p:nvSpPr>
          <p:spPr>
            <a:xfrm>
              <a:off x="0" y="0"/>
              <a:ext cx="110744" cy="2805176"/>
            </a:xfrm>
            <a:custGeom>
              <a:avLst/>
              <a:gdLst/>
              <a:ahLst/>
              <a:cxnLst/>
              <a:rect l="l" t="t" r="r" b="b"/>
              <a:pathLst>
                <a:path w="110744" h="2805176">
                  <a:moveTo>
                    <a:pt x="0" y="0"/>
                  </a:moveTo>
                  <a:lnTo>
                    <a:pt x="110744" y="0"/>
                  </a:lnTo>
                  <a:lnTo>
                    <a:pt x="110744" y="2805176"/>
                  </a:lnTo>
                  <a:lnTo>
                    <a:pt x="0" y="2805176"/>
                  </a:lnTo>
                  <a:close/>
                </a:path>
              </a:pathLst>
            </a:custGeom>
            <a:solidFill>
              <a:srgbClr val="1E6B8A"/>
            </a:solidFill>
            <a:ln w="19050" cap="sq">
              <a:solidFill>
                <a:srgbClr val="1E6B8A"/>
              </a:solidFill>
              <a:prstDash val="solid"/>
              <a:miter/>
            </a:ln>
          </p:spPr>
          <p:txBody>
            <a:bodyPr/>
            <a:lstStyle/>
            <a:p>
              <a:endParaRPr lang="en-US"/>
            </a:p>
          </p:txBody>
        </p:sp>
      </p:grpSp>
      <p:grpSp>
        <p:nvGrpSpPr>
          <p:cNvPr id="31" name="Group 31"/>
          <p:cNvGrpSpPr/>
          <p:nvPr/>
        </p:nvGrpSpPr>
        <p:grpSpPr>
          <a:xfrm>
            <a:off x="6583680" y="1554480"/>
            <a:ext cx="2194560" cy="914400"/>
            <a:chOff x="0" y="0"/>
            <a:chExt cx="2926080" cy="1219200"/>
          </a:xfrm>
        </p:grpSpPr>
        <p:sp>
          <p:nvSpPr>
            <p:cNvPr id="32" name="Freeform 32"/>
            <p:cNvSpPr/>
            <p:nvPr/>
          </p:nvSpPr>
          <p:spPr>
            <a:xfrm>
              <a:off x="0" y="0"/>
              <a:ext cx="2926080" cy="1219200"/>
            </a:xfrm>
            <a:custGeom>
              <a:avLst/>
              <a:gdLst/>
              <a:ahLst/>
              <a:cxnLst/>
              <a:rect l="l" t="t" r="r" b="b"/>
              <a:pathLst>
                <a:path w="2926080" h="1219200">
                  <a:moveTo>
                    <a:pt x="0" y="0"/>
                  </a:moveTo>
                  <a:lnTo>
                    <a:pt x="2926080" y="0"/>
                  </a:lnTo>
                  <a:lnTo>
                    <a:pt x="2926080" y="1219200"/>
                  </a:lnTo>
                  <a:lnTo>
                    <a:pt x="0" y="1219200"/>
                  </a:lnTo>
                  <a:close/>
                </a:path>
              </a:pathLst>
            </a:custGeom>
            <a:blipFill>
              <a:blip r:embed="rId3">
                <a:alphaModFix amt="0"/>
              </a:blip>
              <a:stretch>
                <a:fillRect l="-3459" r="-3459"/>
              </a:stretch>
            </a:blipFill>
          </p:spPr>
          <p:txBody>
            <a:bodyPr/>
            <a:lstStyle/>
            <a:p>
              <a:endParaRPr lang="en-US"/>
            </a:p>
          </p:txBody>
        </p:sp>
        <p:sp>
          <p:nvSpPr>
            <p:cNvPr id="33" name="TextBox 33"/>
            <p:cNvSpPr txBox="1"/>
            <p:nvPr/>
          </p:nvSpPr>
          <p:spPr>
            <a:xfrm>
              <a:off x="0" y="0"/>
              <a:ext cx="2926080" cy="1219200"/>
            </a:xfrm>
            <a:prstGeom prst="rect">
              <a:avLst/>
            </a:prstGeom>
          </p:spPr>
          <p:txBody>
            <a:bodyPr lIns="0" tIns="0" rIns="0" bIns="0" rtlCol="0" anchor="ctr"/>
            <a:lstStyle/>
            <a:p>
              <a:pPr algn="ctr">
                <a:lnSpc>
                  <a:spcPts val="2280"/>
                </a:lnSpc>
              </a:pPr>
              <a:r>
                <a:rPr lang="en-US" sz="1900">
                  <a:solidFill>
                    <a:srgbClr val="1E6B8A"/>
                  </a:solidFill>
                  <a:latin typeface="Oswald"/>
                  <a:ea typeface="Oswald"/>
                  <a:cs typeface="Oswald"/>
                  <a:sym typeface="Oswald"/>
                </a:rPr>
                <a:t>SERVE</a:t>
              </a:r>
            </a:p>
            <a:p>
              <a:pPr algn="ctr">
                <a:lnSpc>
                  <a:spcPts val="2280"/>
                </a:lnSpc>
              </a:pPr>
              <a:r>
                <a:rPr lang="en-US" sz="1900">
                  <a:solidFill>
                    <a:srgbClr val="1E6B8A"/>
                  </a:solidFill>
                  <a:latin typeface="Oswald"/>
                  <a:ea typeface="Oswald"/>
                  <a:cs typeface="Oswald"/>
                  <a:sym typeface="Oswald"/>
                </a:rPr>
                <a:t>LIKE JESUS</a:t>
              </a:r>
            </a:p>
          </p:txBody>
        </p:sp>
      </p:grpSp>
      <p:grpSp>
        <p:nvGrpSpPr>
          <p:cNvPr id="34" name="Group 34"/>
          <p:cNvGrpSpPr/>
          <p:nvPr/>
        </p:nvGrpSpPr>
        <p:grpSpPr>
          <a:xfrm>
            <a:off x="6556248" y="2194560"/>
            <a:ext cx="2194560" cy="694944"/>
            <a:chOff x="0" y="0"/>
            <a:chExt cx="2926080" cy="926592"/>
          </a:xfrm>
        </p:grpSpPr>
        <p:sp>
          <p:nvSpPr>
            <p:cNvPr id="35" name="Freeform 35"/>
            <p:cNvSpPr/>
            <p:nvPr/>
          </p:nvSpPr>
          <p:spPr>
            <a:xfrm>
              <a:off x="0" y="0"/>
              <a:ext cx="2926080" cy="926592"/>
            </a:xfrm>
            <a:custGeom>
              <a:avLst/>
              <a:gdLst/>
              <a:ahLst/>
              <a:cxnLst/>
              <a:rect l="l" t="t" r="r" b="b"/>
              <a:pathLst>
                <a:path w="2926080" h="926592">
                  <a:moveTo>
                    <a:pt x="0" y="0"/>
                  </a:moveTo>
                  <a:lnTo>
                    <a:pt x="2926080" y="0"/>
                  </a:lnTo>
                  <a:lnTo>
                    <a:pt x="2926080" y="926592"/>
                  </a:lnTo>
                  <a:lnTo>
                    <a:pt x="0" y="926592"/>
                  </a:lnTo>
                  <a:close/>
                </a:path>
              </a:pathLst>
            </a:custGeom>
            <a:blipFill>
              <a:blip r:embed="rId3">
                <a:alphaModFix amt="0"/>
              </a:blip>
              <a:stretch>
                <a:fillRect t="-11531" b="-11531"/>
              </a:stretch>
            </a:blipFill>
          </p:spPr>
          <p:txBody>
            <a:bodyPr/>
            <a:lstStyle/>
            <a:p>
              <a:endParaRPr lang="en-US"/>
            </a:p>
          </p:txBody>
        </p:sp>
        <p:sp>
          <p:nvSpPr>
            <p:cNvPr id="36" name="TextBox 36"/>
            <p:cNvSpPr txBox="1"/>
            <p:nvPr/>
          </p:nvSpPr>
          <p:spPr>
            <a:xfrm>
              <a:off x="0" y="0"/>
              <a:ext cx="2926080" cy="926592"/>
            </a:xfrm>
            <a:prstGeom prst="rect">
              <a:avLst/>
            </a:prstGeom>
          </p:spPr>
          <p:txBody>
            <a:bodyPr lIns="0" tIns="0" rIns="0" bIns="0" rtlCol="0" anchor="ctr"/>
            <a:lstStyle/>
            <a:p>
              <a:pPr algn="ctr">
                <a:lnSpc>
                  <a:spcPts val="2039"/>
                </a:lnSpc>
              </a:pPr>
              <a:r>
                <a:rPr lang="en-US" sz="1699" i="1">
                  <a:solidFill>
                    <a:srgbClr val="193960"/>
                  </a:solidFill>
                  <a:latin typeface="Noto Sans Italics"/>
                  <a:ea typeface="Noto Sans Italics"/>
                  <a:cs typeface="Noto Sans Italics"/>
                  <a:sym typeface="Noto Sans Italics"/>
                </a:rPr>
                <a:t>Jan '27</a:t>
              </a:r>
            </a:p>
            <a:p>
              <a:pPr algn="ctr">
                <a:lnSpc>
                  <a:spcPts val="2039"/>
                </a:lnSpc>
              </a:pPr>
              <a:r>
                <a:rPr lang="en-US" sz="1699" i="1">
                  <a:solidFill>
                    <a:srgbClr val="193960"/>
                  </a:solidFill>
                  <a:latin typeface="Noto Sans Italics"/>
                  <a:ea typeface="Noto Sans Italics"/>
                  <a:cs typeface="Noto Sans Italics"/>
                  <a:sym typeface="Noto Sans Italics"/>
                </a:rPr>
                <a:t>Aug '27</a:t>
              </a:r>
            </a:p>
          </p:txBody>
        </p:sp>
      </p:grpSp>
      <p:grpSp>
        <p:nvGrpSpPr>
          <p:cNvPr id="37" name="Group 37"/>
          <p:cNvGrpSpPr/>
          <p:nvPr/>
        </p:nvGrpSpPr>
        <p:grpSpPr>
          <a:xfrm>
            <a:off x="10780395" y="5001387"/>
            <a:ext cx="604266" cy="604266"/>
            <a:chOff x="0" y="0"/>
            <a:chExt cx="805688" cy="805688"/>
          </a:xfrm>
        </p:grpSpPr>
        <p:sp>
          <p:nvSpPr>
            <p:cNvPr id="38" name="Freeform 38"/>
            <p:cNvSpPr/>
            <p:nvPr/>
          </p:nvSpPr>
          <p:spPr>
            <a:xfrm>
              <a:off x="0" y="0"/>
              <a:ext cx="805688" cy="805688"/>
            </a:xfrm>
            <a:custGeom>
              <a:avLst/>
              <a:gdLst/>
              <a:ahLst/>
              <a:cxnLst/>
              <a:rect l="l" t="t" r="r" b="b"/>
              <a:pathLst>
                <a:path w="805688" h="805688">
                  <a:moveTo>
                    <a:pt x="0" y="402844"/>
                  </a:moveTo>
                  <a:cubicBezTo>
                    <a:pt x="0" y="180340"/>
                    <a:pt x="180340" y="0"/>
                    <a:pt x="402844" y="0"/>
                  </a:cubicBezTo>
                  <a:cubicBezTo>
                    <a:pt x="625348" y="0"/>
                    <a:pt x="805688" y="180340"/>
                    <a:pt x="805688" y="402844"/>
                  </a:cubicBezTo>
                  <a:cubicBezTo>
                    <a:pt x="805688" y="625348"/>
                    <a:pt x="625348" y="805688"/>
                    <a:pt x="402844" y="805688"/>
                  </a:cubicBezTo>
                  <a:cubicBezTo>
                    <a:pt x="180340" y="805688"/>
                    <a:pt x="0" y="625348"/>
                    <a:pt x="0" y="402844"/>
                  </a:cubicBezTo>
                  <a:close/>
                </a:path>
              </a:pathLst>
            </a:custGeom>
            <a:solidFill>
              <a:srgbClr val="1A7A5E"/>
            </a:solidFill>
            <a:ln w="19050" cap="sq">
              <a:solidFill>
                <a:srgbClr val="1A7A5E"/>
              </a:solidFill>
              <a:prstDash val="solid"/>
              <a:miter/>
            </a:ln>
          </p:spPr>
          <p:txBody>
            <a:bodyPr/>
            <a:lstStyle/>
            <a:p>
              <a:endParaRPr lang="en-US"/>
            </a:p>
          </p:txBody>
        </p:sp>
      </p:grpSp>
      <p:grpSp>
        <p:nvGrpSpPr>
          <p:cNvPr id="39" name="Group 39"/>
          <p:cNvGrpSpPr/>
          <p:nvPr/>
        </p:nvGrpSpPr>
        <p:grpSpPr>
          <a:xfrm>
            <a:off x="11054715" y="5586603"/>
            <a:ext cx="83058" cy="2030730"/>
            <a:chOff x="0" y="0"/>
            <a:chExt cx="110744" cy="2707640"/>
          </a:xfrm>
        </p:grpSpPr>
        <p:sp>
          <p:nvSpPr>
            <p:cNvPr id="40" name="Freeform 40"/>
            <p:cNvSpPr/>
            <p:nvPr/>
          </p:nvSpPr>
          <p:spPr>
            <a:xfrm>
              <a:off x="0" y="0"/>
              <a:ext cx="110744" cy="2707640"/>
            </a:xfrm>
            <a:custGeom>
              <a:avLst/>
              <a:gdLst/>
              <a:ahLst/>
              <a:cxnLst/>
              <a:rect l="l" t="t" r="r" b="b"/>
              <a:pathLst>
                <a:path w="110744" h="2707640">
                  <a:moveTo>
                    <a:pt x="0" y="0"/>
                  </a:moveTo>
                  <a:lnTo>
                    <a:pt x="110744" y="0"/>
                  </a:lnTo>
                  <a:lnTo>
                    <a:pt x="110744" y="2707640"/>
                  </a:lnTo>
                  <a:lnTo>
                    <a:pt x="0" y="2707640"/>
                  </a:lnTo>
                  <a:close/>
                </a:path>
              </a:pathLst>
            </a:custGeom>
            <a:solidFill>
              <a:srgbClr val="1A7A5E"/>
            </a:solidFill>
            <a:ln w="19050" cap="sq">
              <a:solidFill>
                <a:srgbClr val="1A7A5E"/>
              </a:solidFill>
              <a:prstDash val="solid"/>
              <a:miter/>
            </a:ln>
          </p:spPr>
          <p:txBody>
            <a:bodyPr/>
            <a:lstStyle/>
            <a:p>
              <a:endParaRPr lang="en-US"/>
            </a:p>
          </p:txBody>
        </p:sp>
      </p:grpSp>
      <p:grpSp>
        <p:nvGrpSpPr>
          <p:cNvPr id="41" name="Group 41"/>
          <p:cNvGrpSpPr/>
          <p:nvPr/>
        </p:nvGrpSpPr>
        <p:grpSpPr>
          <a:xfrm>
            <a:off x="10058400" y="7717536"/>
            <a:ext cx="2194560" cy="914400"/>
            <a:chOff x="0" y="0"/>
            <a:chExt cx="2926080" cy="1219200"/>
          </a:xfrm>
        </p:grpSpPr>
        <p:sp>
          <p:nvSpPr>
            <p:cNvPr id="42" name="Freeform 42"/>
            <p:cNvSpPr/>
            <p:nvPr/>
          </p:nvSpPr>
          <p:spPr>
            <a:xfrm>
              <a:off x="0" y="0"/>
              <a:ext cx="2926080" cy="1219200"/>
            </a:xfrm>
            <a:custGeom>
              <a:avLst/>
              <a:gdLst/>
              <a:ahLst/>
              <a:cxnLst/>
              <a:rect l="l" t="t" r="r" b="b"/>
              <a:pathLst>
                <a:path w="2926080" h="1219200">
                  <a:moveTo>
                    <a:pt x="0" y="0"/>
                  </a:moveTo>
                  <a:lnTo>
                    <a:pt x="2926080" y="0"/>
                  </a:lnTo>
                  <a:lnTo>
                    <a:pt x="2926080" y="1219200"/>
                  </a:lnTo>
                  <a:lnTo>
                    <a:pt x="0" y="1219200"/>
                  </a:lnTo>
                  <a:close/>
                </a:path>
              </a:pathLst>
            </a:custGeom>
            <a:blipFill>
              <a:blip r:embed="rId3">
                <a:alphaModFix amt="0"/>
              </a:blip>
              <a:stretch>
                <a:fillRect l="-3459" r="-3459"/>
              </a:stretch>
            </a:blipFill>
          </p:spPr>
          <p:txBody>
            <a:bodyPr/>
            <a:lstStyle/>
            <a:p>
              <a:endParaRPr lang="en-US"/>
            </a:p>
          </p:txBody>
        </p:sp>
        <p:sp>
          <p:nvSpPr>
            <p:cNvPr id="43" name="TextBox 43"/>
            <p:cNvSpPr txBox="1"/>
            <p:nvPr/>
          </p:nvSpPr>
          <p:spPr>
            <a:xfrm>
              <a:off x="0" y="0"/>
              <a:ext cx="2926080" cy="1219200"/>
            </a:xfrm>
            <a:prstGeom prst="rect">
              <a:avLst/>
            </a:prstGeom>
          </p:spPr>
          <p:txBody>
            <a:bodyPr lIns="0" tIns="0" rIns="0" bIns="0" rtlCol="0" anchor="ctr"/>
            <a:lstStyle/>
            <a:p>
              <a:pPr algn="ctr">
                <a:lnSpc>
                  <a:spcPts val="2280"/>
                </a:lnSpc>
              </a:pPr>
              <a:r>
                <a:rPr lang="en-US" sz="1900">
                  <a:solidFill>
                    <a:srgbClr val="1A7A5E"/>
                  </a:solidFill>
                  <a:latin typeface="Oswald"/>
                  <a:ea typeface="Oswald"/>
                  <a:cs typeface="Oswald"/>
                  <a:sym typeface="Oswald"/>
                </a:rPr>
                <a:t>SHARE</a:t>
              </a:r>
            </a:p>
            <a:p>
              <a:pPr algn="ctr">
                <a:lnSpc>
                  <a:spcPts val="2280"/>
                </a:lnSpc>
              </a:pPr>
              <a:r>
                <a:rPr lang="en-US" sz="1900">
                  <a:solidFill>
                    <a:srgbClr val="1A7A5E"/>
                  </a:solidFill>
                  <a:latin typeface="Oswald"/>
                  <a:ea typeface="Oswald"/>
                  <a:cs typeface="Oswald"/>
                  <a:sym typeface="Oswald"/>
                </a:rPr>
                <a:t>JESUS</a:t>
              </a:r>
            </a:p>
          </p:txBody>
        </p:sp>
      </p:grpSp>
      <p:grpSp>
        <p:nvGrpSpPr>
          <p:cNvPr id="44" name="Group 44"/>
          <p:cNvGrpSpPr/>
          <p:nvPr/>
        </p:nvGrpSpPr>
        <p:grpSpPr>
          <a:xfrm>
            <a:off x="10058400" y="8394192"/>
            <a:ext cx="2194560" cy="694944"/>
            <a:chOff x="0" y="0"/>
            <a:chExt cx="2926080" cy="926592"/>
          </a:xfrm>
        </p:grpSpPr>
        <p:sp>
          <p:nvSpPr>
            <p:cNvPr id="45" name="Freeform 45"/>
            <p:cNvSpPr/>
            <p:nvPr/>
          </p:nvSpPr>
          <p:spPr>
            <a:xfrm>
              <a:off x="0" y="0"/>
              <a:ext cx="2926080" cy="926592"/>
            </a:xfrm>
            <a:custGeom>
              <a:avLst/>
              <a:gdLst/>
              <a:ahLst/>
              <a:cxnLst/>
              <a:rect l="l" t="t" r="r" b="b"/>
              <a:pathLst>
                <a:path w="2926080" h="926592">
                  <a:moveTo>
                    <a:pt x="0" y="0"/>
                  </a:moveTo>
                  <a:lnTo>
                    <a:pt x="2926080" y="0"/>
                  </a:lnTo>
                  <a:lnTo>
                    <a:pt x="2926080" y="926592"/>
                  </a:lnTo>
                  <a:lnTo>
                    <a:pt x="0" y="926592"/>
                  </a:lnTo>
                  <a:close/>
                </a:path>
              </a:pathLst>
            </a:custGeom>
            <a:blipFill>
              <a:blip r:embed="rId3">
                <a:alphaModFix amt="0"/>
              </a:blip>
              <a:stretch>
                <a:fillRect t="-11531" b="-11531"/>
              </a:stretch>
            </a:blipFill>
          </p:spPr>
          <p:txBody>
            <a:bodyPr/>
            <a:lstStyle/>
            <a:p>
              <a:endParaRPr lang="en-US"/>
            </a:p>
          </p:txBody>
        </p:sp>
        <p:sp>
          <p:nvSpPr>
            <p:cNvPr id="46" name="TextBox 46"/>
            <p:cNvSpPr txBox="1"/>
            <p:nvPr/>
          </p:nvSpPr>
          <p:spPr>
            <a:xfrm>
              <a:off x="0" y="0"/>
              <a:ext cx="2926080" cy="926592"/>
            </a:xfrm>
            <a:prstGeom prst="rect">
              <a:avLst/>
            </a:prstGeom>
          </p:spPr>
          <p:txBody>
            <a:bodyPr lIns="0" tIns="0" rIns="0" bIns="0" rtlCol="0" anchor="ctr"/>
            <a:lstStyle/>
            <a:p>
              <a:pPr algn="ctr">
                <a:lnSpc>
                  <a:spcPts val="2039"/>
                </a:lnSpc>
              </a:pPr>
              <a:r>
                <a:rPr lang="en-US" sz="1699" i="1">
                  <a:solidFill>
                    <a:srgbClr val="193960"/>
                  </a:solidFill>
                  <a:latin typeface="Noto Sans Italics"/>
                  <a:ea typeface="Noto Sans Italics"/>
                  <a:cs typeface="Noto Sans Italics"/>
                  <a:sym typeface="Noto Sans Italics"/>
                </a:rPr>
                <a:t>Apr '27</a:t>
              </a:r>
            </a:p>
            <a:p>
              <a:pPr algn="ctr">
                <a:lnSpc>
                  <a:spcPts val="2039"/>
                </a:lnSpc>
              </a:pPr>
              <a:r>
                <a:rPr lang="en-US" sz="1699" i="1">
                  <a:solidFill>
                    <a:srgbClr val="193960"/>
                  </a:solidFill>
                  <a:latin typeface="Noto Sans Italics"/>
                  <a:ea typeface="Noto Sans Italics"/>
                  <a:cs typeface="Noto Sans Italics"/>
                  <a:sym typeface="Noto Sans Italics"/>
                </a:rPr>
                <a:t>Sep '27</a:t>
              </a:r>
            </a:p>
          </p:txBody>
        </p:sp>
      </p:grpSp>
      <p:grpSp>
        <p:nvGrpSpPr>
          <p:cNvPr id="47" name="Group 47"/>
          <p:cNvGrpSpPr/>
          <p:nvPr/>
        </p:nvGrpSpPr>
        <p:grpSpPr>
          <a:xfrm>
            <a:off x="13615035" y="5001387"/>
            <a:ext cx="604266" cy="604266"/>
            <a:chOff x="0" y="0"/>
            <a:chExt cx="805688" cy="805688"/>
          </a:xfrm>
        </p:grpSpPr>
        <p:sp>
          <p:nvSpPr>
            <p:cNvPr id="48" name="Freeform 48"/>
            <p:cNvSpPr/>
            <p:nvPr/>
          </p:nvSpPr>
          <p:spPr>
            <a:xfrm>
              <a:off x="0" y="0"/>
              <a:ext cx="805688" cy="805688"/>
            </a:xfrm>
            <a:custGeom>
              <a:avLst/>
              <a:gdLst/>
              <a:ahLst/>
              <a:cxnLst/>
              <a:rect l="l" t="t" r="r" b="b"/>
              <a:pathLst>
                <a:path w="805688" h="805688">
                  <a:moveTo>
                    <a:pt x="0" y="402844"/>
                  </a:moveTo>
                  <a:cubicBezTo>
                    <a:pt x="0" y="180340"/>
                    <a:pt x="180340" y="0"/>
                    <a:pt x="402844" y="0"/>
                  </a:cubicBezTo>
                  <a:cubicBezTo>
                    <a:pt x="625348" y="0"/>
                    <a:pt x="805688" y="180340"/>
                    <a:pt x="805688" y="402844"/>
                  </a:cubicBezTo>
                  <a:cubicBezTo>
                    <a:pt x="805688" y="625348"/>
                    <a:pt x="625348" y="805688"/>
                    <a:pt x="402844" y="805688"/>
                  </a:cubicBezTo>
                  <a:cubicBezTo>
                    <a:pt x="180340" y="805688"/>
                    <a:pt x="0" y="625348"/>
                    <a:pt x="0" y="402844"/>
                  </a:cubicBezTo>
                  <a:close/>
                </a:path>
              </a:pathLst>
            </a:custGeom>
            <a:solidFill>
              <a:srgbClr val="C9A84C"/>
            </a:solidFill>
            <a:ln w="19050" cap="sq">
              <a:solidFill>
                <a:srgbClr val="C9A84C"/>
              </a:solidFill>
              <a:prstDash val="solid"/>
              <a:miter/>
            </a:ln>
          </p:spPr>
          <p:txBody>
            <a:bodyPr/>
            <a:lstStyle/>
            <a:p>
              <a:endParaRPr lang="en-US"/>
            </a:p>
          </p:txBody>
        </p:sp>
      </p:grpSp>
      <p:grpSp>
        <p:nvGrpSpPr>
          <p:cNvPr id="49" name="Group 49"/>
          <p:cNvGrpSpPr/>
          <p:nvPr/>
        </p:nvGrpSpPr>
        <p:grpSpPr>
          <a:xfrm>
            <a:off x="13889355" y="2916555"/>
            <a:ext cx="83058" cy="2103882"/>
            <a:chOff x="0" y="0"/>
            <a:chExt cx="110744" cy="2805176"/>
          </a:xfrm>
        </p:grpSpPr>
        <p:sp>
          <p:nvSpPr>
            <p:cNvPr id="50" name="Freeform 50"/>
            <p:cNvSpPr/>
            <p:nvPr/>
          </p:nvSpPr>
          <p:spPr>
            <a:xfrm>
              <a:off x="0" y="0"/>
              <a:ext cx="110744" cy="2805176"/>
            </a:xfrm>
            <a:custGeom>
              <a:avLst/>
              <a:gdLst/>
              <a:ahLst/>
              <a:cxnLst/>
              <a:rect l="l" t="t" r="r" b="b"/>
              <a:pathLst>
                <a:path w="110744" h="2805176">
                  <a:moveTo>
                    <a:pt x="0" y="0"/>
                  </a:moveTo>
                  <a:lnTo>
                    <a:pt x="110744" y="0"/>
                  </a:lnTo>
                  <a:lnTo>
                    <a:pt x="110744" y="2805176"/>
                  </a:lnTo>
                  <a:lnTo>
                    <a:pt x="0" y="2805176"/>
                  </a:lnTo>
                  <a:close/>
                </a:path>
              </a:pathLst>
            </a:custGeom>
            <a:solidFill>
              <a:srgbClr val="C9A84C"/>
            </a:solidFill>
            <a:ln w="19050" cap="sq">
              <a:solidFill>
                <a:srgbClr val="C9A84C"/>
              </a:solidFill>
              <a:prstDash val="solid"/>
              <a:miter/>
            </a:ln>
          </p:spPr>
          <p:txBody>
            <a:bodyPr/>
            <a:lstStyle/>
            <a:p>
              <a:endParaRPr lang="en-US"/>
            </a:p>
          </p:txBody>
        </p:sp>
      </p:grpSp>
      <p:grpSp>
        <p:nvGrpSpPr>
          <p:cNvPr id="51" name="Group 51"/>
          <p:cNvGrpSpPr/>
          <p:nvPr/>
        </p:nvGrpSpPr>
        <p:grpSpPr>
          <a:xfrm>
            <a:off x="12893040" y="1554480"/>
            <a:ext cx="2194560" cy="914400"/>
            <a:chOff x="0" y="0"/>
            <a:chExt cx="2926080" cy="1219200"/>
          </a:xfrm>
        </p:grpSpPr>
        <p:sp>
          <p:nvSpPr>
            <p:cNvPr id="52" name="Freeform 52"/>
            <p:cNvSpPr/>
            <p:nvPr/>
          </p:nvSpPr>
          <p:spPr>
            <a:xfrm>
              <a:off x="0" y="0"/>
              <a:ext cx="2926080" cy="1219200"/>
            </a:xfrm>
            <a:custGeom>
              <a:avLst/>
              <a:gdLst/>
              <a:ahLst/>
              <a:cxnLst/>
              <a:rect l="l" t="t" r="r" b="b"/>
              <a:pathLst>
                <a:path w="2926080" h="1219200">
                  <a:moveTo>
                    <a:pt x="0" y="0"/>
                  </a:moveTo>
                  <a:lnTo>
                    <a:pt x="2926080" y="0"/>
                  </a:lnTo>
                  <a:lnTo>
                    <a:pt x="2926080" y="1219200"/>
                  </a:lnTo>
                  <a:lnTo>
                    <a:pt x="0" y="1219200"/>
                  </a:lnTo>
                  <a:close/>
                </a:path>
              </a:pathLst>
            </a:custGeom>
            <a:blipFill>
              <a:blip r:embed="rId3">
                <a:alphaModFix amt="0"/>
              </a:blip>
              <a:stretch>
                <a:fillRect l="-3459" r="-3459"/>
              </a:stretch>
            </a:blipFill>
          </p:spPr>
          <p:txBody>
            <a:bodyPr/>
            <a:lstStyle/>
            <a:p>
              <a:endParaRPr lang="en-US"/>
            </a:p>
          </p:txBody>
        </p:sp>
        <p:sp>
          <p:nvSpPr>
            <p:cNvPr id="53" name="TextBox 53"/>
            <p:cNvSpPr txBox="1"/>
            <p:nvPr/>
          </p:nvSpPr>
          <p:spPr>
            <a:xfrm>
              <a:off x="0" y="0"/>
              <a:ext cx="2926080" cy="1219200"/>
            </a:xfrm>
            <a:prstGeom prst="rect">
              <a:avLst/>
            </a:prstGeom>
          </p:spPr>
          <p:txBody>
            <a:bodyPr lIns="0" tIns="0" rIns="0" bIns="0" rtlCol="0" anchor="ctr"/>
            <a:lstStyle/>
            <a:p>
              <a:pPr algn="ctr">
                <a:lnSpc>
                  <a:spcPts val="2280"/>
                </a:lnSpc>
              </a:pPr>
              <a:r>
                <a:rPr lang="en-US" sz="1900">
                  <a:solidFill>
                    <a:srgbClr val="C9A84C"/>
                  </a:solidFill>
                  <a:latin typeface="Oswald"/>
                  <a:ea typeface="Oswald"/>
                  <a:cs typeface="Oswald"/>
                  <a:sym typeface="Oswald"/>
                </a:rPr>
                <a:t>PUBLIC</a:t>
              </a:r>
            </a:p>
            <a:p>
              <a:pPr algn="ctr">
                <a:lnSpc>
                  <a:spcPts val="2280"/>
                </a:lnSpc>
              </a:pPr>
              <a:r>
                <a:rPr lang="en-US" sz="1900">
                  <a:solidFill>
                    <a:srgbClr val="C9A84C"/>
                  </a:solidFill>
                  <a:latin typeface="Oswald"/>
                  <a:ea typeface="Oswald"/>
                  <a:cs typeface="Oswald"/>
                  <a:sym typeface="Oswald"/>
                </a:rPr>
                <a:t>EVENTS</a:t>
              </a:r>
            </a:p>
          </p:txBody>
        </p:sp>
      </p:grpSp>
      <p:grpSp>
        <p:nvGrpSpPr>
          <p:cNvPr id="54" name="Group 54"/>
          <p:cNvGrpSpPr/>
          <p:nvPr/>
        </p:nvGrpSpPr>
        <p:grpSpPr>
          <a:xfrm>
            <a:off x="12865608" y="2194560"/>
            <a:ext cx="2194560" cy="694944"/>
            <a:chOff x="0" y="0"/>
            <a:chExt cx="2926080" cy="926592"/>
          </a:xfrm>
        </p:grpSpPr>
        <p:sp>
          <p:nvSpPr>
            <p:cNvPr id="55" name="Freeform 55"/>
            <p:cNvSpPr/>
            <p:nvPr/>
          </p:nvSpPr>
          <p:spPr>
            <a:xfrm>
              <a:off x="0" y="0"/>
              <a:ext cx="2926080" cy="926592"/>
            </a:xfrm>
            <a:custGeom>
              <a:avLst/>
              <a:gdLst/>
              <a:ahLst/>
              <a:cxnLst/>
              <a:rect l="l" t="t" r="r" b="b"/>
              <a:pathLst>
                <a:path w="2926080" h="926592">
                  <a:moveTo>
                    <a:pt x="0" y="0"/>
                  </a:moveTo>
                  <a:lnTo>
                    <a:pt x="2926080" y="0"/>
                  </a:lnTo>
                  <a:lnTo>
                    <a:pt x="2926080" y="926592"/>
                  </a:lnTo>
                  <a:lnTo>
                    <a:pt x="0" y="926592"/>
                  </a:lnTo>
                  <a:close/>
                </a:path>
              </a:pathLst>
            </a:custGeom>
            <a:blipFill>
              <a:blip r:embed="rId3">
                <a:alphaModFix amt="0"/>
              </a:blip>
              <a:stretch>
                <a:fillRect t="-11531" b="-11531"/>
              </a:stretch>
            </a:blipFill>
          </p:spPr>
          <p:txBody>
            <a:bodyPr/>
            <a:lstStyle/>
            <a:p>
              <a:endParaRPr lang="en-US"/>
            </a:p>
          </p:txBody>
        </p:sp>
        <p:sp>
          <p:nvSpPr>
            <p:cNvPr id="56" name="TextBox 56"/>
            <p:cNvSpPr txBox="1"/>
            <p:nvPr/>
          </p:nvSpPr>
          <p:spPr>
            <a:xfrm>
              <a:off x="0" y="0"/>
              <a:ext cx="2926080" cy="926592"/>
            </a:xfrm>
            <a:prstGeom prst="rect">
              <a:avLst/>
            </a:prstGeom>
          </p:spPr>
          <p:txBody>
            <a:bodyPr lIns="0" tIns="0" rIns="0" bIns="0" rtlCol="0" anchor="ctr"/>
            <a:lstStyle/>
            <a:p>
              <a:pPr algn="ctr">
                <a:lnSpc>
                  <a:spcPts val="2039"/>
                </a:lnSpc>
              </a:pPr>
              <a:r>
                <a:rPr lang="en-US" sz="1699" i="1">
                  <a:solidFill>
                    <a:srgbClr val="193960"/>
                  </a:solidFill>
                  <a:latin typeface="Noto Sans Italics"/>
                  <a:ea typeface="Noto Sans Italics"/>
                  <a:cs typeface="Noto Sans Italics"/>
                  <a:sym typeface="Noto Sans Italics"/>
                </a:rPr>
                <a:t>Sept '27</a:t>
              </a:r>
            </a:p>
          </p:txBody>
        </p:sp>
      </p:grpSp>
      <p:grpSp>
        <p:nvGrpSpPr>
          <p:cNvPr id="57" name="Group 57"/>
          <p:cNvGrpSpPr/>
          <p:nvPr/>
        </p:nvGrpSpPr>
        <p:grpSpPr>
          <a:xfrm>
            <a:off x="15901035" y="5001387"/>
            <a:ext cx="604266" cy="604266"/>
            <a:chOff x="0" y="0"/>
            <a:chExt cx="805688" cy="805688"/>
          </a:xfrm>
        </p:grpSpPr>
        <p:sp>
          <p:nvSpPr>
            <p:cNvPr id="58" name="Freeform 58"/>
            <p:cNvSpPr/>
            <p:nvPr/>
          </p:nvSpPr>
          <p:spPr>
            <a:xfrm>
              <a:off x="0" y="0"/>
              <a:ext cx="805688" cy="805688"/>
            </a:xfrm>
            <a:custGeom>
              <a:avLst/>
              <a:gdLst/>
              <a:ahLst/>
              <a:cxnLst/>
              <a:rect l="l" t="t" r="r" b="b"/>
              <a:pathLst>
                <a:path w="805688" h="805688">
                  <a:moveTo>
                    <a:pt x="0" y="402844"/>
                  </a:moveTo>
                  <a:cubicBezTo>
                    <a:pt x="0" y="180340"/>
                    <a:pt x="180340" y="0"/>
                    <a:pt x="402844" y="0"/>
                  </a:cubicBezTo>
                  <a:cubicBezTo>
                    <a:pt x="625348" y="0"/>
                    <a:pt x="805688" y="180340"/>
                    <a:pt x="805688" y="402844"/>
                  </a:cubicBezTo>
                  <a:cubicBezTo>
                    <a:pt x="805688" y="625348"/>
                    <a:pt x="625348" y="805688"/>
                    <a:pt x="402844" y="805688"/>
                  </a:cubicBezTo>
                  <a:cubicBezTo>
                    <a:pt x="180340" y="805688"/>
                    <a:pt x="0" y="625348"/>
                    <a:pt x="0" y="402844"/>
                  </a:cubicBezTo>
                  <a:close/>
                </a:path>
              </a:pathLst>
            </a:custGeom>
            <a:solidFill>
              <a:srgbClr val="5A3A8A"/>
            </a:solidFill>
            <a:ln w="19050" cap="sq">
              <a:solidFill>
                <a:srgbClr val="5A3A8A"/>
              </a:solidFill>
              <a:prstDash val="solid"/>
              <a:miter/>
            </a:ln>
          </p:spPr>
          <p:txBody>
            <a:bodyPr/>
            <a:lstStyle/>
            <a:p>
              <a:endParaRPr lang="en-US"/>
            </a:p>
          </p:txBody>
        </p:sp>
      </p:grpSp>
      <p:grpSp>
        <p:nvGrpSpPr>
          <p:cNvPr id="59" name="Group 59"/>
          <p:cNvGrpSpPr/>
          <p:nvPr/>
        </p:nvGrpSpPr>
        <p:grpSpPr>
          <a:xfrm>
            <a:off x="16175355" y="5586603"/>
            <a:ext cx="83058" cy="2030730"/>
            <a:chOff x="0" y="0"/>
            <a:chExt cx="110744" cy="2707640"/>
          </a:xfrm>
        </p:grpSpPr>
        <p:sp>
          <p:nvSpPr>
            <p:cNvPr id="60" name="Freeform 60"/>
            <p:cNvSpPr/>
            <p:nvPr/>
          </p:nvSpPr>
          <p:spPr>
            <a:xfrm>
              <a:off x="0" y="0"/>
              <a:ext cx="110744" cy="2707640"/>
            </a:xfrm>
            <a:custGeom>
              <a:avLst/>
              <a:gdLst/>
              <a:ahLst/>
              <a:cxnLst/>
              <a:rect l="l" t="t" r="r" b="b"/>
              <a:pathLst>
                <a:path w="110744" h="2707640">
                  <a:moveTo>
                    <a:pt x="0" y="0"/>
                  </a:moveTo>
                  <a:lnTo>
                    <a:pt x="110744" y="0"/>
                  </a:lnTo>
                  <a:lnTo>
                    <a:pt x="110744" y="2707640"/>
                  </a:lnTo>
                  <a:lnTo>
                    <a:pt x="0" y="2707640"/>
                  </a:lnTo>
                  <a:close/>
                </a:path>
              </a:pathLst>
            </a:custGeom>
            <a:solidFill>
              <a:srgbClr val="5A3A8A"/>
            </a:solidFill>
            <a:ln w="19050" cap="sq">
              <a:solidFill>
                <a:srgbClr val="5A3A8A"/>
              </a:solidFill>
              <a:prstDash val="solid"/>
              <a:miter/>
            </a:ln>
          </p:spPr>
          <p:txBody>
            <a:bodyPr/>
            <a:lstStyle/>
            <a:p>
              <a:endParaRPr lang="en-US"/>
            </a:p>
          </p:txBody>
        </p:sp>
      </p:grpSp>
      <p:grpSp>
        <p:nvGrpSpPr>
          <p:cNvPr id="61" name="Group 61"/>
          <p:cNvGrpSpPr/>
          <p:nvPr/>
        </p:nvGrpSpPr>
        <p:grpSpPr>
          <a:xfrm>
            <a:off x="15179040" y="7717536"/>
            <a:ext cx="2194560" cy="914400"/>
            <a:chOff x="0" y="0"/>
            <a:chExt cx="2926080" cy="1219200"/>
          </a:xfrm>
        </p:grpSpPr>
        <p:sp>
          <p:nvSpPr>
            <p:cNvPr id="62" name="Freeform 62"/>
            <p:cNvSpPr/>
            <p:nvPr/>
          </p:nvSpPr>
          <p:spPr>
            <a:xfrm>
              <a:off x="0" y="0"/>
              <a:ext cx="2926080" cy="1219200"/>
            </a:xfrm>
            <a:custGeom>
              <a:avLst/>
              <a:gdLst/>
              <a:ahLst/>
              <a:cxnLst/>
              <a:rect l="l" t="t" r="r" b="b"/>
              <a:pathLst>
                <a:path w="2926080" h="1219200">
                  <a:moveTo>
                    <a:pt x="0" y="0"/>
                  </a:moveTo>
                  <a:lnTo>
                    <a:pt x="2926080" y="0"/>
                  </a:lnTo>
                  <a:lnTo>
                    <a:pt x="2926080" y="1219200"/>
                  </a:lnTo>
                  <a:lnTo>
                    <a:pt x="0" y="1219200"/>
                  </a:lnTo>
                  <a:close/>
                </a:path>
              </a:pathLst>
            </a:custGeom>
            <a:blipFill>
              <a:blip r:embed="rId3">
                <a:alphaModFix amt="0"/>
              </a:blip>
              <a:stretch>
                <a:fillRect l="-3459" r="-3459"/>
              </a:stretch>
            </a:blipFill>
          </p:spPr>
          <p:txBody>
            <a:bodyPr/>
            <a:lstStyle/>
            <a:p>
              <a:endParaRPr lang="en-US"/>
            </a:p>
          </p:txBody>
        </p:sp>
        <p:sp>
          <p:nvSpPr>
            <p:cNvPr id="63" name="TextBox 63"/>
            <p:cNvSpPr txBox="1"/>
            <p:nvPr/>
          </p:nvSpPr>
          <p:spPr>
            <a:xfrm>
              <a:off x="0" y="0"/>
              <a:ext cx="2926080" cy="1219200"/>
            </a:xfrm>
            <a:prstGeom prst="rect">
              <a:avLst/>
            </a:prstGeom>
          </p:spPr>
          <p:txBody>
            <a:bodyPr lIns="0" tIns="0" rIns="0" bIns="0" rtlCol="0" anchor="ctr"/>
            <a:lstStyle/>
            <a:p>
              <a:pPr algn="ctr">
                <a:lnSpc>
                  <a:spcPts val="2280"/>
                </a:lnSpc>
              </a:pPr>
              <a:r>
                <a:rPr lang="en-US" sz="1900">
                  <a:solidFill>
                    <a:srgbClr val="5A3A8A"/>
                  </a:solidFill>
                  <a:latin typeface="Oswald"/>
                  <a:ea typeface="Oswald"/>
                  <a:cs typeface="Oswald"/>
                  <a:sym typeface="Oswald"/>
                </a:rPr>
                <a:t>FOLLOW</a:t>
              </a:r>
            </a:p>
            <a:p>
              <a:pPr algn="ctr">
                <a:lnSpc>
                  <a:spcPts val="2280"/>
                </a:lnSpc>
              </a:pPr>
              <a:r>
                <a:rPr lang="en-US" sz="1900">
                  <a:solidFill>
                    <a:srgbClr val="5A3A8A"/>
                  </a:solidFill>
                  <a:latin typeface="Oswald"/>
                  <a:ea typeface="Oswald"/>
                  <a:cs typeface="Oswald"/>
                  <a:sym typeface="Oswald"/>
                </a:rPr>
                <a:t>JESUS</a:t>
              </a:r>
            </a:p>
          </p:txBody>
        </p:sp>
      </p:grpSp>
      <p:grpSp>
        <p:nvGrpSpPr>
          <p:cNvPr id="64" name="Group 64"/>
          <p:cNvGrpSpPr/>
          <p:nvPr/>
        </p:nvGrpSpPr>
        <p:grpSpPr>
          <a:xfrm>
            <a:off x="15179040" y="8394192"/>
            <a:ext cx="2194560" cy="694944"/>
            <a:chOff x="0" y="0"/>
            <a:chExt cx="2926080" cy="926592"/>
          </a:xfrm>
        </p:grpSpPr>
        <p:sp>
          <p:nvSpPr>
            <p:cNvPr id="65" name="Freeform 65"/>
            <p:cNvSpPr/>
            <p:nvPr/>
          </p:nvSpPr>
          <p:spPr>
            <a:xfrm>
              <a:off x="0" y="0"/>
              <a:ext cx="2926080" cy="926592"/>
            </a:xfrm>
            <a:custGeom>
              <a:avLst/>
              <a:gdLst/>
              <a:ahLst/>
              <a:cxnLst/>
              <a:rect l="l" t="t" r="r" b="b"/>
              <a:pathLst>
                <a:path w="2926080" h="926592">
                  <a:moveTo>
                    <a:pt x="0" y="0"/>
                  </a:moveTo>
                  <a:lnTo>
                    <a:pt x="2926080" y="0"/>
                  </a:lnTo>
                  <a:lnTo>
                    <a:pt x="2926080" y="926592"/>
                  </a:lnTo>
                  <a:lnTo>
                    <a:pt x="0" y="926592"/>
                  </a:lnTo>
                  <a:close/>
                </a:path>
              </a:pathLst>
            </a:custGeom>
            <a:blipFill>
              <a:blip r:embed="rId3">
                <a:alphaModFix amt="0"/>
              </a:blip>
              <a:stretch>
                <a:fillRect t="-11531" b="-11531"/>
              </a:stretch>
            </a:blipFill>
          </p:spPr>
          <p:txBody>
            <a:bodyPr/>
            <a:lstStyle/>
            <a:p>
              <a:endParaRPr lang="en-US"/>
            </a:p>
          </p:txBody>
        </p:sp>
        <p:sp>
          <p:nvSpPr>
            <p:cNvPr id="66" name="TextBox 66"/>
            <p:cNvSpPr txBox="1"/>
            <p:nvPr/>
          </p:nvSpPr>
          <p:spPr>
            <a:xfrm>
              <a:off x="0" y="0"/>
              <a:ext cx="2926080" cy="926592"/>
            </a:xfrm>
            <a:prstGeom prst="rect">
              <a:avLst/>
            </a:prstGeom>
          </p:spPr>
          <p:txBody>
            <a:bodyPr lIns="0" tIns="0" rIns="0" bIns="0" rtlCol="0" anchor="ctr"/>
            <a:lstStyle/>
            <a:p>
              <a:pPr algn="ctr">
                <a:lnSpc>
                  <a:spcPts val="2039"/>
                </a:lnSpc>
              </a:pPr>
              <a:r>
                <a:rPr lang="en-US" sz="1699" i="1">
                  <a:solidFill>
                    <a:srgbClr val="193960"/>
                  </a:solidFill>
                  <a:latin typeface="Noto Sans Italics"/>
                  <a:ea typeface="Noto Sans Italics"/>
                  <a:cs typeface="Noto Sans Italics"/>
                  <a:sym typeface="Noto Sans Italics"/>
                </a:rPr>
                <a:t>Oct '27</a:t>
              </a:r>
            </a:p>
            <a:p>
              <a:pPr algn="ctr">
                <a:lnSpc>
                  <a:spcPts val="2039"/>
                </a:lnSpc>
              </a:pPr>
              <a:r>
                <a:rPr lang="en-US" sz="1699" i="1">
                  <a:solidFill>
                    <a:srgbClr val="193960"/>
                  </a:solidFill>
                  <a:latin typeface="Noto Sans Italics"/>
                  <a:ea typeface="Noto Sans Italics"/>
                  <a:cs typeface="Noto Sans Italics"/>
                  <a:sym typeface="Noto Sans Italics"/>
                </a:rPr>
                <a:t>Dec '27</a:t>
              </a:r>
            </a:p>
          </p:txBody>
        </p:sp>
      </p:grpSp>
      <p:grpSp>
        <p:nvGrpSpPr>
          <p:cNvPr id="67" name="Group 67"/>
          <p:cNvGrpSpPr/>
          <p:nvPr/>
        </p:nvGrpSpPr>
        <p:grpSpPr>
          <a:xfrm>
            <a:off x="914400" y="9509760"/>
            <a:ext cx="16459200" cy="585216"/>
            <a:chOff x="0" y="0"/>
            <a:chExt cx="21945600" cy="780288"/>
          </a:xfrm>
        </p:grpSpPr>
        <p:sp>
          <p:nvSpPr>
            <p:cNvPr id="68" name="Freeform 68"/>
            <p:cNvSpPr/>
            <p:nvPr/>
          </p:nvSpPr>
          <p:spPr>
            <a:xfrm>
              <a:off x="0" y="0"/>
              <a:ext cx="21945600" cy="780288"/>
            </a:xfrm>
            <a:custGeom>
              <a:avLst/>
              <a:gdLst/>
              <a:ahLst/>
              <a:cxnLst/>
              <a:rect l="l" t="t" r="r" b="b"/>
              <a:pathLst>
                <a:path w="21945600" h="780288">
                  <a:moveTo>
                    <a:pt x="0" y="0"/>
                  </a:moveTo>
                  <a:lnTo>
                    <a:pt x="21945600" y="0"/>
                  </a:lnTo>
                  <a:lnTo>
                    <a:pt x="21945600" y="780288"/>
                  </a:lnTo>
                  <a:lnTo>
                    <a:pt x="0" y="780288"/>
                  </a:lnTo>
                  <a:close/>
                </a:path>
              </a:pathLst>
            </a:custGeom>
            <a:blipFill>
              <a:blip r:embed="rId3">
                <a:alphaModFix amt="0"/>
              </a:blip>
              <a:stretch>
                <a:fillRect t="-498016" b="-498016"/>
              </a:stretch>
            </a:blipFill>
          </p:spPr>
          <p:txBody>
            <a:bodyPr/>
            <a:lstStyle/>
            <a:p>
              <a:endParaRPr lang="en-US"/>
            </a:p>
          </p:txBody>
        </p:sp>
        <p:sp>
          <p:nvSpPr>
            <p:cNvPr id="69" name="TextBox 69"/>
            <p:cNvSpPr txBox="1"/>
            <p:nvPr/>
          </p:nvSpPr>
          <p:spPr>
            <a:xfrm>
              <a:off x="0" y="0"/>
              <a:ext cx="21945600" cy="780288"/>
            </a:xfrm>
            <a:prstGeom prst="rect">
              <a:avLst/>
            </a:prstGeom>
          </p:spPr>
          <p:txBody>
            <a:bodyPr lIns="0" tIns="0" rIns="0" bIns="0" rtlCol="0" anchor="ctr"/>
            <a:lstStyle/>
            <a:p>
              <a:pPr algn="ctr">
                <a:lnSpc>
                  <a:spcPts val="2520"/>
                </a:lnSpc>
              </a:pPr>
              <a:r>
                <a:rPr lang="en-US" sz="2100" i="1">
                  <a:solidFill>
                    <a:srgbClr val="193960"/>
                  </a:solidFill>
                  <a:latin typeface="Noto Sans Italics"/>
                  <a:ea typeface="Noto Sans Italics"/>
                  <a:cs typeface="Noto Sans Italics"/>
                  <a:sym typeface="Noto Sans Italics"/>
                </a:rPr>
                <a:t>Phases overlap intentionally — momentum builds as each area reinforces the next.</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050" y="0"/>
            <a:ext cx="18284581" cy="10285076"/>
            <a:chOff x="0" y="0"/>
            <a:chExt cx="24379441" cy="13713435"/>
          </a:xfrm>
        </p:grpSpPr>
        <p:sp>
          <p:nvSpPr>
            <p:cNvPr id="3" name="Freeform 3"/>
            <p:cNvSpPr/>
            <p:nvPr/>
          </p:nvSpPr>
          <p:spPr>
            <a:xfrm>
              <a:off x="0" y="0"/>
              <a:ext cx="24379428" cy="13713461"/>
            </a:xfrm>
            <a:custGeom>
              <a:avLst/>
              <a:gdLst/>
              <a:ahLst/>
              <a:cxnLst/>
              <a:rect l="l" t="t" r="r" b="b"/>
              <a:pathLst>
                <a:path w="24379428" h="13713461">
                  <a:moveTo>
                    <a:pt x="0" y="0"/>
                  </a:moveTo>
                  <a:lnTo>
                    <a:pt x="24379428" y="0"/>
                  </a:lnTo>
                  <a:lnTo>
                    <a:pt x="24379428" y="13713461"/>
                  </a:lnTo>
                  <a:lnTo>
                    <a:pt x="0" y="13713461"/>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5143862" y="4263828"/>
            <a:ext cx="8000267" cy="1192634"/>
          </a:xfrm>
          <a:prstGeom prst="rect">
            <a:avLst/>
          </a:prstGeom>
        </p:spPr>
        <p:txBody>
          <a:bodyPr lIns="0" tIns="0" rIns="0" bIns="0" rtlCol="0" anchor="t">
            <a:spAutoFit/>
          </a:bodyPr>
          <a:lstStyle/>
          <a:p>
            <a:pPr algn="ctr">
              <a:lnSpc>
                <a:spcPts val="9315"/>
              </a:lnSpc>
            </a:pPr>
            <a:r>
              <a:rPr lang="en-US" sz="9000" b="1" spc="450" dirty="0">
                <a:solidFill>
                  <a:srgbClr val="FFFFFF"/>
                </a:solidFill>
                <a:latin typeface="Oswald" pitchFamily="2" charset="77"/>
                <a:ea typeface="Oswald Bold"/>
                <a:cs typeface="Oswald Bold"/>
                <a:sym typeface="Oswald Bold"/>
              </a:rPr>
              <a:t>MEDIA EFFORTS</a:t>
            </a:r>
          </a:p>
        </p:txBody>
      </p:sp>
      <p:grpSp>
        <p:nvGrpSpPr>
          <p:cNvPr id="5" name="Group 5"/>
          <p:cNvGrpSpPr/>
          <p:nvPr/>
        </p:nvGrpSpPr>
        <p:grpSpPr>
          <a:xfrm>
            <a:off x="14839921" y="9129617"/>
            <a:ext cx="2954912" cy="572729"/>
            <a:chOff x="0" y="0"/>
            <a:chExt cx="3939883" cy="763638"/>
          </a:xfrm>
        </p:grpSpPr>
        <p:sp>
          <p:nvSpPr>
            <p:cNvPr id="6" name="Freeform 6"/>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173301" y="4071699"/>
            <a:ext cx="11941397" cy="2134076"/>
          </a:xfrm>
          <a:prstGeom prst="rect">
            <a:avLst/>
          </a:prstGeom>
        </p:spPr>
        <p:txBody>
          <a:bodyPr lIns="0" tIns="0" rIns="0" bIns="0" rtlCol="0" anchor="t">
            <a:spAutoFit/>
          </a:bodyPr>
          <a:lstStyle/>
          <a:p>
            <a:pPr algn="ctr">
              <a:lnSpc>
                <a:spcPts val="8100"/>
              </a:lnSpc>
            </a:pPr>
            <a:r>
              <a:rPr lang="en-US" sz="6750" b="1" spc="450" dirty="0">
                <a:solidFill>
                  <a:srgbClr val="FFFFFF"/>
                </a:solidFill>
                <a:latin typeface="Oswald" pitchFamily="2" charset="77"/>
                <a:ea typeface="Oswald Bold"/>
                <a:cs typeface="Oswald Bold"/>
                <a:sym typeface="Oswald Bold"/>
              </a:rPr>
              <a:t>NAD WIDE CHURCH-BASED</a:t>
            </a:r>
          </a:p>
          <a:p>
            <a:pPr algn="ctr">
              <a:lnSpc>
                <a:spcPts val="8100"/>
              </a:lnSpc>
            </a:pPr>
            <a:r>
              <a:rPr lang="en-US" sz="6750" b="1" spc="450" dirty="0">
                <a:solidFill>
                  <a:srgbClr val="FFFFFF"/>
                </a:solidFill>
                <a:latin typeface="Oswald" pitchFamily="2" charset="77"/>
                <a:ea typeface="Oswald Bold"/>
                <a:cs typeface="Oswald Bold"/>
                <a:sym typeface="Oswald Bold"/>
              </a:rPr>
              <a:t>SOCIAL MEDIA CAMPAIGN</a:t>
            </a:r>
          </a:p>
        </p:txBody>
      </p:sp>
      <p:grpSp>
        <p:nvGrpSpPr>
          <p:cNvPr id="5" name="Group 5"/>
          <p:cNvGrpSpPr/>
          <p:nvPr/>
        </p:nvGrpSpPr>
        <p:grpSpPr>
          <a:xfrm>
            <a:off x="14839921" y="9129617"/>
            <a:ext cx="2954912" cy="572729"/>
            <a:chOff x="0" y="0"/>
            <a:chExt cx="3939883" cy="763638"/>
          </a:xfrm>
        </p:grpSpPr>
        <p:sp>
          <p:nvSpPr>
            <p:cNvPr id="6" name="Freeform 6"/>
            <p:cNvSpPr/>
            <p:nvPr/>
          </p:nvSpPr>
          <p:spPr>
            <a:xfrm>
              <a:off x="0" y="0"/>
              <a:ext cx="3939921" cy="763651"/>
            </a:xfrm>
            <a:custGeom>
              <a:avLst/>
              <a:gdLst/>
              <a:ahLst/>
              <a:cxnLst/>
              <a:rect l="l" t="t" r="r" b="b"/>
              <a:pathLst>
                <a:path w="3939921" h="763651">
                  <a:moveTo>
                    <a:pt x="0" y="0"/>
                  </a:moveTo>
                  <a:lnTo>
                    <a:pt x="3939921" y="0"/>
                  </a:lnTo>
                  <a:lnTo>
                    <a:pt x="3939921" y="763651"/>
                  </a:lnTo>
                  <a:lnTo>
                    <a:pt x="0" y="763651"/>
                  </a:lnTo>
                  <a:lnTo>
                    <a:pt x="0" y="0"/>
                  </a:lnTo>
                  <a:close/>
                </a:path>
              </a:pathLst>
            </a:custGeom>
            <a:blipFill>
              <a:blip r:embed="rId3"/>
              <a:stretch>
                <a:fillRect l="-19" r="-18" b="1"/>
              </a:stretch>
            </a:blipFill>
          </p:spPr>
          <p:txBody>
            <a:bodyP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1209</Words>
  <Application>Microsoft Macintosh PowerPoint</Application>
  <PresentationFormat>Custom</PresentationFormat>
  <Paragraphs>281</Paragraphs>
  <Slides>40</Slides>
  <Notes>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40</vt:i4>
      </vt:variant>
    </vt:vector>
  </HeadingPairs>
  <TitlesOfParts>
    <vt:vector size="54" baseType="lpstr">
      <vt:lpstr>Arial</vt:lpstr>
      <vt:lpstr>Noto Sans</vt:lpstr>
      <vt:lpstr>Noto Sans Med</vt:lpstr>
      <vt:lpstr>Montserrat Bold</vt:lpstr>
      <vt:lpstr>Noto Sans Bold</vt:lpstr>
      <vt:lpstr>Oswald Bold</vt:lpstr>
      <vt:lpstr>Arimo</vt:lpstr>
      <vt:lpstr>Aptos Bold</vt:lpstr>
      <vt:lpstr>Oswald</vt:lpstr>
      <vt:lpstr>Noto Sans Italics</vt:lpstr>
      <vt:lpstr>Montserrat</vt:lpstr>
      <vt:lpstr>Aptos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Things New Presidents' Meeting_V02 copy.pptx</dc:title>
  <cp:lastModifiedBy>Georgia Damsteegt</cp:lastModifiedBy>
  <cp:revision>13</cp:revision>
  <dcterms:created xsi:type="dcterms:W3CDTF">2006-08-16T00:00:00Z</dcterms:created>
  <dcterms:modified xsi:type="dcterms:W3CDTF">2026-08-10T16:02:26Z</dcterms:modified>
  <dc:identifier>DAHOVIQiOEg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4123982</vt:lpwstr>
  </property>
  <property fmtid="{D5CDD505-2E9C-101B-9397-08002B2CF9AE}" name="NXPowerLiteSettings" pid="3">
    <vt:lpwstr>F7000400038000</vt:lpwstr>
  </property>
  <property fmtid="{D5CDD505-2E9C-101B-9397-08002B2CF9AE}" name="NXPowerLiteVersion" pid="4">
    <vt:lpwstr>S11.0.1</vt:lpwstr>
  </property>
</Properties>
</file>